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0" r:id="rId20"/>
    <p:sldId id="274" r:id="rId21"/>
    <p:sldId id="275" r:id="rId22"/>
    <p:sldId id="276" r:id="rId23"/>
    <p:sldId id="277" r:id="rId24"/>
    <p:sldId id="278" r:id="rId2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60" d="100"/>
          <a:sy n="160" d="100"/>
        </p:scale>
        <p:origin x="91"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66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Welkom. Een evidence-based verhaal, geen trucs en geen mening.
Kernlijn: duurzame inzetbaarheid is geen vitaliteitsprogramma dat u ernaast hangt, maar een uitkomst van hoe u het werk organiseert. U stuurt er sowieso op. De vraag is of u het doet langs drie factoren waarvan we weten dat ze werken: motivatie, samenwerking en werkstress.
Toon: rustig, met gezag, dicht bij hun praktijk.</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Het verschil tussen autonome en gecontroleerde motivatie. Geen academische subtiliteit, maar het verschil tussen blijven en weglopen.
Steun van leidinggevenden voor de eigen regie van mensen voorspelt minder uitputting, minder vertrekneiging en betere prestaties (Deci, Olafsen &amp; Ryan, 2017).</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Vier concrete acties voor motivatie. Houd het praktisch.</a:t>
            </a:r>
          </a:p>
          <a:p>
            <a:endParaRPr/>
          </a:p>
          <a:p>
            <a:r>
              <a:t>Rooster: zelfroosteren en keuzemogelijkheden ondersteunen autonome motivatie. Onboarding: een vaste mentor die ook tijd in het rooster krijgt. Vaste teams: plan op continuïteit. Feedback: het verschil zit in toon en context.</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Overgang naar hefboom 2. Samenwerking is geen sfeerfactor, maar een meetbare voorspeller van kwaliteit en stabiliteit. De kern: psychologische veiligheid, vertrouwdheid en samenwerkingslast.</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De krachtigste zin: teams zonder psychologische veiligheid maken niet minder fouten, ze melden er minder. In de zorg is dat gevaarlijk.</a:t>
            </a:r>
          </a:p>
          <a:p>
            <a:endParaRPr/>
          </a:p>
          <a:p>
            <a:r>
              <a:t>Zes decennia onderzoek, samengevat door Amy Edmondson. Gedrag van de leider doet meer dan een training: één keer zelf een fout delen zet de toon.</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Teamvertrouwdheid is een kwaliteitsinstrument, geen luxe.</a:t>
            </a:r>
          </a:p>
          <a:p>
            <a:endParaRPr/>
          </a:p>
          <a:p>
            <a:r>
              <a:t>De effectgrootte komt uit Bray, Sangal en King: +1 standaarddeviatie teamvertrouwdheid hangt samen met 2,6% kortere beslissingstijd. Dat is ongeveer 6 minuten per patiënt. In een crisis met lage onzekerheid ligt het geschatte verschil rond 14 tot 17 minuten.</a:t>
            </a:r>
          </a:p>
          <a:p>
            <a:endParaRPr/>
          </a:p>
          <a:p>
            <a:r>
              <a:t>Teamvertrouwdheid is in die studie gemeten als het gemiddelde aantal eerder gedeelde patiënten in de voorgaande zes maanden. Vertaal dit naar planning: plan niet alleen op beschikbaarheid, maar ook op wie al met wie heeft gewerkt.</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Het cijfer mag hier wel, maar definieer het. Waarde-toevoegende samenwerking betekent bij Cross, Rebele en Grant: bijdragen waardoor anderen hun werk kunnen doen — advies, informatie, probleemoplossing, toegang tot hulpbronnen of aanwezigheid bij beslissingen.</a:t>
            </a:r>
          </a:p>
          <a:p>
            <a:endParaRPr/>
          </a:p>
          <a:p>
            <a:r>
              <a:t>3 tot 5 procent van de mensen levert 20 tot 35 procent van die samenwerking. Deze centrale helpers raken uitgeput, juist door hun behulpzaamheid. In de zorg zijn dit vaak praktijkopleiders, mentoren en natuurlijke helpers. Maak dit onzichtbare werk zichtbaar in rooster en waardering.</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Hoe te brengen: begin met de gemarkeerde tip, ‘Bouw psychologische veiligheid’. Dit is de best onderbouwde actie (zes decennia onderzoek) en in de zorg de meest urgente. Gebruik de kernzin: teams zonder psychologische veiligheid maken niet minder fouten, ze melden er minder. Vraag de zaal of mensen bij hen een fout durven te melden zonder gevolgen, en maak duidelijk dat dit van gedrag komt, niet van een poster: één teamleider die zelf een fout deelt, zet de toon.</a:t>
            </a:r>
          </a:p>
          <a:p>
            <a:endParaRPr/>
          </a:p>
          <a:p>
            <a:r>
              <a:t>Loop daarna de andere drie kort langs. Plan op vertrouwdheid: koppel vaste duo’s en trio’s, ook bij wisselende diensten (denk aan de spoedeisende-hulpcijfers van eerder). Samenwerkingslast zichtbaar maken: geef de helpers en mentoren tijd en erkenning in het rooster. Overdracht en overleg beschermen: geroosterde blokken zonder onderbreking.</a:t>
            </a:r>
          </a:p>
          <a:p>
            <a:endParaRPr/>
          </a:p>
          <a:p>
            <a:r>
              <a:t>———</a:t>
            </a:r>
          </a:p>
          <a:p>
            <a:r>
              <a:t>Vier acties voor samenwerking.</a:t>
            </a:r>
          </a:p>
          <a:p>
            <a:endParaRPr/>
          </a:p>
          <a:p>
            <a:r>
              <a:t>Beschermde tijd: afgesproken blokken zonder onderbreking kunnen productiviteit en welbevinden verbeteren in onderling afhankelijk werk. Voor verpleegkundigen: bewaakte overdracht, beschermde medicatiecontrole en piepervrije zones.</a:t>
            </a:r>
          </a:p>
          <a:p>
            <a:endParaRPr/>
          </a:p>
          <a:p>
            <a:r>
              <a:t>Psychologische veiligheid vraagt zichtbaar leiderschapsgedrag: fouten modelleren, vragen uitnodigen en opvolging geven aan meldingen.</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Overgang naar hefboom 3. Niet alle stress is gelijk; dat onderscheid is de sleutel.</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Het cruciale onderscheid: uitdagende stress versus belemmerende stress.</a:t>
            </a:r>
          </a:p>
          <a:p>
            <a:endParaRPr/>
          </a:p>
          <a:p>
            <a:r>
              <a:t>Uitdagende stress, zoals complexe casuïstiek, kost energie maar motiveert ook; per saldo positief mits er hersteltijd is. Belemmerende stress, zoals bureaucratie en onhandige systemen, kost energie en haalt motivatie weg.</a:t>
            </a:r>
          </a:p>
          <a:p>
            <a:endParaRPr/>
          </a:p>
          <a:p>
            <a:r>
              <a:t>Haal de last weg; laat de inhoudelijke uitdaging staan.</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Korte positionering: gezag vestigen zonder ijdel te zijn. Dit is geen mening en geen mode, maar bevindingen die over honderden studies en decennia overeind blijven.
Wijs op de memo: alle cijfers, bronnen en tien concrete acties staan daarin. Aanbieden om die te mailen of via mijn site te delen.
Loop kort de agenda langs.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Belangrijke reframe voor bestuurders: burn-out begint in werkontwerp.</a:t>
            </a:r>
          </a:p>
          <a:p>
            <a:endParaRPr/>
          </a:p>
          <a:p>
            <a:r>
              <a:t>Het Job Demands–Resources model laat in de oorspronkelijke studie zien dat de eisen van het werk samenhangen met ongeveer 82% van de verschillen in emotionele uitputting.</a:t>
            </a:r>
          </a:p>
          <a:p>
            <a:endParaRPr/>
          </a:p>
          <a:p>
            <a:r>
              <a:t>Conservation of Resources: verlies weegt zwaarder dan winst en versnelt. Daarom zijn kleine, vroege interventies effectiever dan grote interventies na de uitval.</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Vier acties voor werkstress. De eerste is de belangrijkste: haal belemmerende stress weg.</a:t>
            </a:r>
          </a:p>
          <a:p>
            <a:endParaRPr/>
          </a:p>
          <a:p>
            <a:r>
              <a:t>Een werkdag met zes inlogs in vier systemen is een ontwerpfout van de organisatie, geen tekort aan veerkracht. Bescherm tegelijk de uitdagende stress: de inhoudelijke uitdaging die mensen juist motiveert.</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Eerst de samenhang: de drie hefbomen beïnvloeden elkaar. Daarom gaat dit niet om een losse actie, maar om één duidelijke prioriteit: kies waar het grootste lek zit, maak die keuze meetbaar, en voer één concrete maatregel uit die daarbij past.</a:t>
            </a:r>
          </a:p>
          <a:p>
            <a:endParaRPr/>
          </a:p>
          <a:p>
            <a:r>
              <a:t>Bespreek dit in het MT: motivatie, samenwerking of werkstress. Kies één indicator, zoals verloop in jaar één, verzuim per afdeling of een korte teamscan. Schrap vervolgens één belemmerende last die direct bij die prioriteit hoort.</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De slotzin, terug naar de opening. Laat hem even hangen. De drie woorden onderaan vatten de hele lezing samen.</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Afsluiting. Bedank de zaal.
Contact staat op de slide: e-mail h.j.van.de.brake@rug.nl en mijn site joostvandebrake.com.
Aanbod: de volledige praktijkmemo met alle cijfers, bronnen en tien concrete acties is op te vragen via mail of de site.</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Dit zijn de echte vragen die deelnemers vooraf insturen. Lees er een paar hardop voor; ze herkennen ze.
De rode draad: aantrekken lukt soms nog, binnenhouden niet. Werving is dweilen met de kraan open als de achterdeur openstaat.</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Uitstroom is geen abstract cijfer; het zijn drie gezichten: de net opgeleide kracht die na elf maanden weg is, de ervaren collega die na vijftien jaar uitvalt, en het team dat instabiel wordt.
Elk heeft een organisatie-oorzaak die we kunnen beïnvloeden. Daar gaat de rest over.</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Het hart van de lezing. Neem de tijd.
Begin met het misverstand: fruitschaal, stoelmassage, mindfulness-app zijn niet slecht, maar behandelen het symptoom, niet de oorzaak.
Accent op ‘uitkomst’: inzetbaarheid is een gevolg. Stuur op de oorzaken (werk, samenwerking, stress), dan volgt de inzetbaarheid.</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Hier laat ik zien dat dit op bestaand onderzoek rust, met getallen.</a:t>
            </a:r>
          </a:p>
          <a:p>
            <a:endParaRPr/>
          </a:p>
          <a:p>
            <a:r>
              <a:t>Belangrijk: zeg niet “43% over 259 studies”. Zeg: in een meta-analyse van 259 studies hangt gemiddeld 43% van de verschillen in werkuitkomsten samen met werkkenmerken. De sociale kant van werk voegt daar nog eens ongeveer 24% aan toe voor vertrekintentie.</a:t>
            </a:r>
          </a:p>
          <a:p>
            <a:endParaRPr/>
          </a:p>
          <a:p>
            <a:r>
              <a:t>Kantelpunt: u doet dit al, dus u kunt het ook beter doen. Een rooster maken is al sturen op autonomie en herstel.</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De routekaart. Elke hefboom krijgt een vaste kleur: blauw voor motivatie, goud voor samenwerking, rood voor werkstress.</a:t>
            </a:r>
          </a:p>
          <a:p>
            <a:endParaRPr/>
          </a:p>
          <a:p>
            <a:r>
              <a:t>Dit zijn de drie waar dertig jaar onderzoek steeds op uitkomt. Alle drie zijn stuurbaar, en ze werken het sterkst samen.</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Overgang naar hefboom 1. De kern van motivatie: het verschil tussen willen en moeten.</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De zelfdeterminatietheorie van Deci en Ryan, de sterkste theorie over werkmotivatie. Drie basisbehoeften: autonomie, competentie, verbondenheid.
Vertaal naar de zorg: autonomie = meebeslissen over rooster en werkwijze. Competentie = je bekwaam voelen, zeker als beginner. Verbondenheid = vaste collega’s en blijvend cliëntcontact.
Het klassieke job characteristics model van Hackman en Oldham (1976): vijf taakkenmerken verklaren samen gemiddeld ongeveer de helft van de motivatie van binnenuit. Vijftig jaar oud en nog steeds robuust.</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joostvandebrake.com" TargetMode="External"/><Relationship Id="rId5" Type="http://schemas.openxmlformats.org/officeDocument/2006/relationships/image" Target="../media/image35.png"/><Relationship Id="rId4" Type="http://schemas.openxmlformats.org/officeDocument/2006/relationships/hyperlink" Target="mailto:h.j.van.de.brake@rug.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8395C"/>
        </a:solidFill>
        <a:effectLst/>
      </p:bgPr>
    </p:bg>
    <p:spTree>
      <p:nvGrpSpPr>
        <p:cNvPr id="1" name=""/>
        <p:cNvGrpSpPr/>
        <p:nvPr/>
      </p:nvGrpSpPr>
      <p:grpSpPr>
        <a:xfrm>
          <a:off x="0" y="0"/>
          <a:ext cx="0" cy="0"/>
          <a:chOff x="0" y="0"/>
          <a:chExt cx="0" cy="0"/>
        </a:xfrm>
      </p:grpSpPr>
      <p:pic>
        <p:nvPicPr>
          <p:cNvPr id="9" name="Picture 8" descr="title.jpg"/>
          <p:cNvPicPr>
            <a:picLocks noChangeAspect="1"/>
          </p:cNvPicPr>
          <p:nvPr/>
        </p:nvPicPr>
        <p:blipFill>
          <a:blip r:embed="rId3"/>
          <a:stretch>
            <a:fillRect/>
          </a:stretch>
        </p:blipFill>
        <p:spPr>
          <a:xfrm>
            <a:off x="6217920" y="0"/>
            <a:ext cx="2926080" cy="5143500"/>
          </a:xfrm>
          <a:prstGeom prst="rect">
            <a:avLst/>
          </a:prstGeom>
        </p:spPr>
      </p:pic>
      <p:sp>
        <p:nvSpPr>
          <p:cNvPr id="2" name="Shape 0"/>
          <p:cNvSpPr/>
          <p:nvPr/>
        </p:nvSpPr>
        <p:spPr>
          <a:xfrm>
            <a:off x="7040880" y="-1371600"/>
            <a:ext cx="4206240" cy="4206240"/>
          </a:xfrm>
          <a:prstGeom prst="ellipse">
            <a:avLst/>
          </a:prstGeom>
          <a:solidFill>
            <a:srgbClr val="0077C8">
              <a:alpha val="22000"/>
            </a:srgbClr>
          </a:solidFill>
          <a:ln/>
        </p:spPr>
        <p:txBody>
          <a:bodyPr/>
          <a:lstStyle/>
          <a:p>
            <a:endParaRPr/>
          </a:p>
        </p:txBody>
      </p:sp>
      <p:sp>
        <p:nvSpPr>
          <p:cNvPr id="3" name="Shape 1"/>
          <p:cNvSpPr/>
          <p:nvPr/>
        </p:nvSpPr>
        <p:spPr>
          <a:xfrm>
            <a:off x="8229600" y="2743200"/>
            <a:ext cx="2743200" cy="2743200"/>
          </a:xfrm>
          <a:prstGeom prst="ellipse">
            <a:avLst/>
          </a:prstGeom>
          <a:solidFill>
            <a:srgbClr val="FFC918">
              <a:alpha val="14000"/>
            </a:srgbClr>
          </a:solidFill>
          <a:ln/>
        </p:spPr>
        <p:txBody>
          <a:bodyPr/>
          <a:lstStyle/>
          <a:p>
            <a:endParaRPr/>
          </a:p>
        </p:txBody>
      </p:sp>
      <p:sp>
        <p:nvSpPr>
          <p:cNvPr id="4" name="Text 2"/>
          <p:cNvSpPr/>
          <p:nvPr/>
        </p:nvSpPr>
        <p:spPr>
          <a:xfrm>
            <a:off x="640080" y="566928"/>
            <a:ext cx="5440680" cy="274320"/>
          </a:xfrm>
          <a:prstGeom prst="rect">
            <a:avLst/>
          </a:prstGeom>
          <a:noFill/>
          <a:ln>
            <a:noFill/>
          </a:ln>
        </p:spPr>
        <p:txBody>
          <a:bodyPr wrap="square" rtlCol="0" anchor="ctr"/>
          <a:lstStyle/>
          <a:p>
            <a:pPr marL="0" indent="0">
              <a:buNone/>
            </a:pPr>
            <a:r>
              <a:rPr lang="en-US" sz="1200" b="1" kern="0" spc="150" dirty="0">
                <a:solidFill>
                  <a:srgbClr val="FFC918"/>
                </a:solidFill>
                <a:latin typeface="Calibri" pitchFamily="34" charset="0"/>
                <a:ea typeface="Calibri" pitchFamily="34" charset="-122"/>
                <a:cs typeface="Calibri" pitchFamily="34" charset="-120"/>
              </a:rPr>
              <a:t>ZORGVISIE CONGRES  ·  OPLOSSINGEN VOOR DE KRAPPE ARBEIDSMARKT  ·  UTRECHT, 11 JUNI 2026</a:t>
            </a:r>
            <a:endParaRPr lang="en-US" sz="1200" dirty="0"/>
          </a:p>
        </p:txBody>
      </p:sp>
      <p:sp>
        <p:nvSpPr>
          <p:cNvPr id="5" name="Text 3"/>
          <p:cNvSpPr/>
          <p:nvPr/>
        </p:nvSpPr>
        <p:spPr>
          <a:xfrm>
            <a:off x="621792" y="1143000"/>
            <a:ext cx="5577840" cy="1572768"/>
          </a:xfrm>
          <a:prstGeom prst="rect">
            <a:avLst/>
          </a:prstGeom>
          <a:noFill/>
          <a:ln>
            <a:noFill/>
          </a:ln>
        </p:spPr>
        <p:txBody>
          <a:bodyPr wrap="square" lIns="0" tIns="0" rIns="0" bIns="0" rtlCol="0" anchor="ctr"/>
          <a:lstStyle/>
          <a:p>
            <a:pPr marL="0" indent="0">
              <a:lnSpc>
                <a:spcPct val="102000"/>
              </a:lnSpc>
              <a:buNone/>
            </a:pPr>
            <a:r>
              <a:rPr sz="3400" b="1" dirty="0" err="1">
                <a:solidFill>
                  <a:srgbClr val="FFFFFF"/>
                </a:solidFill>
                <a:latin typeface="Georgia"/>
              </a:rPr>
              <a:t>Duurzame</a:t>
            </a:r>
            <a:r>
              <a:rPr sz="3400" b="1" dirty="0">
                <a:solidFill>
                  <a:srgbClr val="FFFFFF"/>
                </a:solidFill>
                <a:latin typeface="Georgia"/>
              </a:rPr>
              <a:t> </a:t>
            </a:r>
            <a:r>
              <a:rPr sz="3400" b="1" dirty="0" err="1">
                <a:solidFill>
                  <a:srgbClr val="FFFFFF"/>
                </a:solidFill>
                <a:latin typeface="Georgia"/>
              </a:rPr>
              <a:t>inzetbaarheid</a:t>
            </a:r>
            <a:endParaRPr lang="en-US" sz="4000" dirty="0"/>
          </a:p>
        </p:txBody>
      </p:sp>
      <p:sp>
        <p:nvSpPr>
          <p:cNvPr id="6" name="Text 4"/>
          <p:cNvSpPr/>
          <p:nvPr/>
        </p:nvSpPr>
        <p:spPr>
          <a:xfrm>
            <a:off x="640080" y="2907792"/>
            <a:ext cx="5532120" cy="640080"/>
          </a:xfrm>
          <a:prstGeom prst="rect">
            <a:avLst/>
          </a:prstGeom>
          <a:noFill/>
          <a:ln>
            <a:noFill/>
          </a:ln>
        </p:spPr>
        <p:txBody>
          <a:bodyPr wrap="square" rtlCol="0" anchor="ctr"/>
          <a:lstStyle/>
          <a:p>
            <a:pPr marL="0" indent="0">
              <a:buNone/>
            </a:pPr>
            <a:r>
              <a:rPr sz="1500">
                <a:solidFill>
                  <a:srgbClr val="DCE7F0"/>
                </a:solidFill>
                <a:latin typeface="Calibri"/>
              </a:rPr>
              <a:t>Drie succesfactoren die bepalen of mensen blijven:</a:t>
            </a:r>
            <a:endParaRPr lang="en-US" sz="1700" dirty="0"/>
          </a:p>
          <a:p>
            <a:r>
              <a:rPr sz="1500">
                <a:solidFill>
                  <a:srgbClr val="DCE7F0"/>
                </a:solidFill>
                <a:latin typeface="Calibri"/>
              </a:rPr>
              <a:t>motivatie, samenwerking en werkstress</a:t>
            </a:r>
          </a:p>
        </p:txBody>
      </p:sp>
      <p:sp>
        <p:nvSpPr>
          <p:cNvPr id="7" name="Text 5"/>
          <p:cNvSpPr/>
          <p:nvPr/>
        </p:nvSpPr>
        <p:spPr>
          <a:xfrm>
            <a:off x="640080" y="3703320"/>
            <a:ext cx="6035040" cy="731520"/>
          </a:xfrm>
          <a:prstGeom prst="rect">
            <a:avLst/>
          </a:prstGeom>
          <a:noFill/>
          <a:ln>
            <a:noFill/>
          </a:ln>
        </p:spPr>
        <p:txBody>
          <a:bodyPr wrap="square" rtlCol="0" anchor="ctr"/>
          <a:lstStyle/>
          <a:p>
            <a:pPr marL="0" indent="0" algn="l">
              <a:lnSpc>
                <a:spcPct val="110000"/>
              </a:lnSpc>
              <a:buNone/>
            </a:pPr>
            <a:r>
              <a:rPr lang="en-US" sz="1600" b="1" dirty="0">
                <a:solidFill>
                  <a:srgbClr val="FFFFFF"/>
                </a:solidFill>
                <a:latin typeface="Calibri" pitchFamily="34" charset="0"/>
                <a:ea typeface="Calibri" pitchFamily="34" charset="-122"/>
                <a:cs typeface="Calibri" pitchFamily="34" charset="-120"/>
              </a:rPr>
              <a:t>Joost van de Brake</a:t>
            </a:r>
            <a:endParaRPr lang="en-US" sz="1600" dirty="0"/>
          </a:p>
          <a:p>
            <a:pPr marL="0" indent="0" algn="l">
              <a:lnSpc>
                <a:spcPct val="110000"/>
              </a:lnSpc>
              <a:buNone/>
            </a:pPr>
            <a:r>
              <a:rPr lang="en-US" sz="1250" dirty="0">
                <a:solidFill>
                  <a:srgbClr val="BFD2E0"/>
                </a:solidFill>
                <a:latin typeface="Calibri" pitchFamily="34" charset="0"/>
                <a:ea typeface="Calibri" pitchFamily="34" charset="-122"/>
                <a:cs typeface="Calibri" pitchFamily="34" charset="-120"/>
              </a:rPr>
              <a:t>Universitair hoofddocent Organisatiegedrag  ·  Rijksuniversiteit Groningen</a:t>
            </a:r>
            <a:endParaRPr lang="en-US" sz="1600" dirty="0"/>
          </a:p>
        </p:txBody>
      </p:sp>
      <p:pic>
        <p:nvPicPr>
          <p:cNvPr id="8" name="Image 0" descr="assets/rug_nl_white.png"/>
          <p:cNvPicPr>
            <a:picLocks noChangeAspect="1"/>
          </p:cNvPicPr>
          <p:nvPr/>
        </p:nvPicPr>
        <p:blipFill>
          <a:blip r:embed="rId4"/>
          <a:stretch>
            <a:fillRect/>
          </a:stretch>
        </p:blipFill>
        <p:spPr>
          <a:xfrm>
            <a:off x="6263640" y="4093909"/>
            <a:ext cx="2331720" cy="5466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0077C8"/>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0077C8"/>
                </a:solidFill>
                <a:latin typeface="Calibri" pitchFamily="34" charset="0"/>
                <a:ea typeface="Calibri" pitchFamily="34" charset="-122"/>
                <a:cs typeface="Calibri" pitchFamily="34" charset="-120"/>
              </a:rPr>
              <a:t>MOTIVATIE · HET VERSCHIL</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lang="en-US" sz="2800" b="1" dirty="0">
                <a:solidFill>
                  <a:srgbClr val="1B1B1B"/>
                </a:solidFill>
                <a:latin typeface="Georgia" pitchFamily="34" charset="0"/>
                <a:ea typeface="Georgia" pitchFamily="34" charset="-122"/>
                <a:cs typeface="Georgia" pitchFamily="34" charset="-120"/>
              </a:rPr>
              <a:t>Het verschil tussen ‘willen’ en ‘moeten’</a:t>
            </a:r>
            <a:endParaRPr lang="en-US" sz="2800" dirty="0"/>
          </a:p>
        </p:txBody>
      </p:sp>
      <p:sp>
        <p:nvSpPr>
          <p:cNvPr id="5" name="Shape 3"/>
          <p:cNvSpPr/>
          <p:nvPr/>
        </p:nvSpPr>
        <p:spPr>
          <a:xfrm>
            <a:off x="640080" y="1691640"/>
            <a:ext cx="3886200" cy="2514600"/>
          </a:xfrm>
          <a:prstGeom prst="rect">
            <a:avLst/>
          </a:prstGeom>
          <a:solidFill>
            <a:srgbClr val="E6F2FA"/>
          </a:solidFill>
          <a:ln w="15875">
            <a:solidFill>
              <a:srgbClr val="0077C8"/>
            </a:solidFill>
            <a:prstDash val="solid"/>
          </a:ln>
        </p:spPr>
        <p:txBody>
          <a:bodyPr/>
          <a:lstStyle/>
          <a:p>
            <a:endParaRPr/>
          </a:p>
        </p:txBody>
      </p:sp>
      <p:sp>
        <p:nvSpPr>
          <p:cNvPr id="6" name="Text 4"/>
          <p:cNvSpPr/>
          <p:nvPr/>
        </p:nvSpPr>
        <p:spPr>
          <a:xfrm>
            <a:off x="868680" y="1892808"/>
            <a:ext cx="3429000" cy="457200"/>
          </a:xfrm>
          <a:prstGeom prst="rect">
            <a:avLst/>
          </a:prstGeom>
          <a:noFill/>
          <a:ln>
            <a:noFill/>
          </a:ln>
        </p:spPr>
        <p:txBody>
          <a:bodyPr wrap="square" rtlCol="0" anchor="ctr"/>
          <a:lstStyle/>
          <a:p>
            <a:pPr marL="0" indent="0">
              <a:buNone/>
            </a:pPr>
            <a:r>
              <a:rPr lang="en-US" sz="1800" b="1" dirty="0">
                <a:solidFill>
                  <a:srgbClr val="0077C8"/>
                </a:solidFill>
                <a:latin typeface="Georgia" pitchFamily="34" charset="0"/>
                <a:ea typeface="Georgia" pitchFamily="34" charset="-122"/>
                <a:cs typeface="Georgia" pitchFamily="34" charset="-120"/>
              </a:rPr>
              <a:t>Werken omdat je het wílt</a:t>
            </a:r>
            <a:endParaRPr lang="en-US" sz="1800" dirty="0"/>
          </a:p>
        </p:txBody>
      </p:sp>
      <p:sp>
        <p:nvSpPr>
          <p:cNvPr id="7" name="Text 5"/>
          <p:cNvSpPr/>
          <p:nvPr/>
        </p:nvSpPr>
        <p:spPr>
          <a:xfrm>
            <a:off x="868680" y="2468880"/>
            <a:ext cx="3383280" cy="1554480"/>
          </a:xfrm>
          <a:prstGeom prst="rect">
            <a:avLst/>
          </a:prstGeom>
          <a:noFill/>
          <a:ln>
            <a:noFill/>
          </a:ln>
        </p:spPr>
        <p:txBody>
          <a:bodyPr wrap="square" rtlCol="0" anchor="t"/>
          <a:lstStyle/>
          <a:p>
            <a:pPr marL="342900" indent="-342900">
              <a:lnSpc>
                <a:spcPct val="110000"/>
              </a:lnSpc>
              <a:spcAft>
                <a:spcPts val="600"/>
              </a:spcAft>
              <a:buSzPct val="100000"/>
              <a:buChar char="•"/>
            </a:pPr>
            <a:r>
              <a:rPr lang="en-US" sz="1400" dirty="0">
                <a:solidFill>
                  <a:srgbClr val="1B1B1B"/>
                </a:solidFill>
                <a:latin typeface="Calibri" pitchFamily="34" charset="0"/>
                <a:ea typeface="Calibri" pitchFamily="34" charset="-122"/>
                <a:cs typeface="Calibri" pitchFamily="34" charset="-120"/>
              </a:rPr>
              <a:t>Werkt hard omdat het ertoe doet</a:t>
            </a:r>
            <a:endParaRPr lang="en-US" sz="1400" dirty="0"/>
          </a:p>
          <a:p>
            <a:pPr marL="342900" indent="-342900">
              <a:lnSpc>
                <a:spcPct val="110000"/>
              </a:lnSpc>
              <a:spcAft>
                <a:spcPts val="600"/>
              </a:spcAft>
              <a:buSzPct val="100000"/>
              <a:buChar char="•"/>
            </a:pPr>
            <a:r>
              <a:rPr lang="en-US" sz="1400" dirty="0">
                <a:solidFill>
                  <a:srgbClr val="1B1B1B"/>
                </a:solidFill>
                <a:latin typeface="Calibri" pitchFamily="34" charset="0"/>
                <a:ea typeface="Calibri" pitchFamily="34" charset="-122"/>
                <a:cs typeface="Calibri" pitchFamily="34" charset="-120"/>
              </a:rPr>
              <a:t>Blijft, leert en herstelt beter</a:t>
            </a:r>
            <a:endParaRPr lang="en-US" sz="1400" dirty="0"/>
          </a:p>
          <a:p>
            <a:pPr marL="342900" indent="-342900">
              <a:lnSpc>
                <a:spcPct val="110000"/>
              </a:lnSpc>
              <a:spcAft>
                <a:spcPts val="600"/>
              </a:spcAft>
              <a:buSzPct val="100000"/>
              <a:buChar char="•"/>
            </a:pPr>
            <a:r>
              <a:rPr lang="en-US" sz="1400" dirty="0">
                <a:solidFill>
                  <a:srgbClr val="1B1B1B"/>
                </a:solidFill>
                <a:latin typeface="Calibri" pitchFamily="34" charset="0"/>
                <a:ea typeface="Calibri" pitchFamily="34" charset="-122"/>
                <a:cs typeface="Calibri" pitchFamily="34" charset="-120"/>
              </a:rPr>
              <a:t>Minder uitputting en klachten</a:t>
            </a:r>
            <a:endParaRPr lang="en-US" sz="1400" dirty="0"/>
          </a:p>
        </p:txBody>
      </p:sp>
      <p:sp>
        <p:nvSpPr>
          <p:cNvPr id="8" name="Shape 6"/>
          <p:cNvSpPr/>
          <p:nvPr/>
        </p:nvSpPr>
        <p:spPr>
          <a:xfrm>
            <a:off x="4727448" y="1691640"/>
            <a:ext cx="3886200" cy="2514600"/>
          </a:xfrm>
          <a:prstGeom prst="rect">
            <a:avLst/>
          </a:prstGeom>
          <a:solidFill>
            <a:srgbClr val="F4F7F9"/>
          </a:solidFill>
          <a:ln w="15875">
            <a:solidFill>
              <a:srgbClr val="C9D2D8"/>
            </a:solidFill>
            <a:prstDash val="solid"/>
          </a:ln>
        </p:spPr>
        <p:txBody>
          <a:bodyPr/>
          <a:lstStyle/>
          <a:p>
            <a:endParaRPr/>
          </a:p>
        </p:txBody>
      </p:sp>
      <p:sp>
        <p:nvSpPr>
          <p:cNvPr id="9" name="Text 7"/>
          <p:cNvSpPr/>
          <p:nvPr/>
        </p:nvSpPr>
        <p:spPr>
          <a:xfrm>
            <a:off x="4956048" y="1892808"/>
            <a:ext cx="3429000" cy="457200"/>
          </a:xfrm>
          <a:prstGeom prst="rect">
            <a:avLst/>
          </a:prstGeom>
          <a:noFill/>
          <a:ln>
            <a:noFill/>
          </a:ln>
        </p:spPr>
        <p:txBody>
          <a:bodyPr wrap="square" rtlCol="0" anchor="ctr"/>
          <a:lstStyle/>
          <a:p>
            <a:pPr marL="0" indent="0">
              <a:buNone/>
            </a:pPr>
            <a:r>
              <a:rPr lang="en-US" sz="1800" b="1" dirty="0">
                <a:solidFill>
                  <a:srgbClr val="5A6066"/>
                </a:solidFill>
                <a:latin typeface="Georgia" pitchFamily="34" charset="0"/>
                <a:ea typeface="Georgia" pitchFamily="34" charset="-122"/>
                <a:cs typeface="Georgia" pitchFamily="34" charset="-120"/>
              </a:rPr>
              <a:t>Werken omdat het móét</a:t>
            </a:r>
            <a:endParaRPr lang="en-US" sz="1800" dirty="0"/>
          </a:p>
        </p:txBody>
      </p:sp>
      <p:sp>
        <p:nvSpPr>
          <p:cNvPr id="10" name="Text 8"/>
          <p:cNvSpPr/>
          <p:nvPr/>
        </p:nvSpPr>
        <p:spPr>
          <a:xfrm>
            <a:off x="4956048" y="2468880"/>
            <a:ext cx="3383280" cy="1554480"/>
          </a:xfrm>
          <a:prstGeom prst="rect">
            <a:avLst/>
          </a:prstGeom>
          <a:noFill/>
          <a:ln>
            <a:noFill/>
          </a:ln>
        </p:spPr>
        <p:txBody>
          <a:bodyPr wrap="square" rtlCol="0" anchor="t"/>
          <a:lstStyle/>
          <a:p>
            <a:pPr marL="342900" indent="-342900">
              <a:lnSpc>
                <a:spcPct val="110000"/>
              </a:lnSpc>
              <a:spcAft>
                <a:spcPts val="600"/>
              </a:spcAft>
              <a:buSzPct val="100000"/>
              <a:buChar char="•"/>
            </a:pPr>
            <a:r>
              <a:rPr lang="en-US" sz="1400" dirty="0">
                <a:solidFill>
                  <a:srgbClr val="3A3F45"/>
                </a:solidFill>
                <a:latin typeface="Calibri" pitchFamily="34" charset="0"/>
                <a:ea typeface="Calibri" pitchFamily="34" charset="-122"/>
                <a:cs typeface="Calibri" pitchFamily="34" charset="-120"/>
              </a:rPr>
              <a:t>Werkt hard zolang er controle is</a:t>
            </a:r>
            <a:endParaRPr lang="en-US" sz="1400" dirty="0"/>
          </a:p>
          <a:p>
            <a:pPr marL="342900" indent="-342900">
              <a:lnSpc>
                <a:spcPct val="110000"/>
              </a:lnSpc>
              <a:spcAft>
                <a:spcPts val="600"/>
              </a:spcAft>
              <a:buSzPct val="100000"/>
              <a:buChar char="•"/>
            </a:pPr>
            <a:r>
              <a:rPr lang="en-US" sz="1400" dirty="0">
                <a:solidFill>
                  <a:srgbClr val="3A3F45"/>
                </a:solidFill>
                <a:latin typeface="Calibri" pitchFamily="34" charset="0"/>
                <a:ea typeface="Calibri" pitchFamily="34" charset="-122"/>
                <a:cs typeface="Calibri" pitchFamily="34" charset="-120"/>
              </a:rPr>
              <a:t>Haakt cognitief en emotioneel af</a:t>
            </a:r>
            <a:endParaRPr lang="en-US" sz="1400" dirty="0"/>
          </a:p>
          <a:p>
            <a:pPr marL="342900" indent="-342900">
              <a:lnSpc>
                <a:spcPct val="110000"/>
              </a:lnSpc>
              <a:spcAft>
                <a:spcPts val="600"/>
              </a:spcAft>
              <a:buSzPct val="100000"/>
              <a:buChar char="•"/>
            </a:pPr>
            <a:r>
              <a:rPr lang="en-US" sz="1400" dirty="0">
                <a:solidFill>
                  <a:srgbClr val="3A3F45"/>
                </a:solidFill>
                <a:latin typeface="Calibri" pitchFamily="34" charset="0"/>
                <a:ea typeface="Calibri" pitchFamily="34" charset="-122"/>
                <a:cs typeface="Calibri" pitchFamily="34" charset="-120"/>
              </a:rPr>
              <a:t>Vertrekt zodra het kan</a:t>
            </a:r>
            <a:endParaRPr lang="en-US" sz="1400" dirty="0"/>
          </a:p>
        </p:txBody>
      </p:sp>
      <p:sp>
        <p:nvSpPr>
          <p:cNvPr id="11" name="Text 9"/>
          <p:cNvSpPr/>
          <p:nvPr/>
        </p:nvSpPr>
        <p:spPr>
          <a:xfrm>
            <a:off x="1024128" y="4572000"/>
            <a:ext cx="6355080" cy="475488"/>
          </a:xfrm>
          <a:prstGeom prst="rect">
            <a:avLst/>
          </a:prstGeom>
          <a:noFill/>
          <a:ln>
            <a:noFill/>
          </a:ln>
        </p:spPr>
        <p:txBody>
          <a:bodyPr wrap="square" rtlCol="0" anchor="ctr"/>
          <a:lstStyle/>
          <a:p>
            <a:pPr marL="0" indent="0" algn="l">
              <a:lnSpc>
                <a:spcPct val="100000"/>
              </a:lnSpc>
              <a:buNone/>
            </a:pPr>
            <a:r>
              <a:rPr lang="en-US" sz="900" i="1" dirty="0">
                <a:solidFill>
                  <a:srgbClr val="5A6066"/>
                </a:solidFill>
                <a:latin typeface="Calibri" pitchFamily="34" charset="0"/>
                <a:ea typeface="Calibri" pitchFamily="34" charset="-122"/>
                <a:cs typeface="Calibri" pitchFamily="34" charset="-120"/>
              </a:rPr>
              <a:t>Bron: Deci, Olafsen &amp; Ryan (2017), Annual Review of Organizational Psychology and Organizational Behavior.</a:t>
            </a:r>
            <a:endParaRPr lang="en-US" sz="900" dirty="0"/>
          </a:p>
        </p:txBody>
      </p:sp>
      <p:pic>
        <p:nvPicPr>
          <p:cNvPr id="12" name="Image 0" descr="assets/rug_nl_red.png"/>
          <p:cNvPicPr>
            <a:picLocks noChangeAspect="1"/>
          </p:cNvPicPr>
          <p:nvPr/>
        </p:nvPicPr>
        <p:blipFill>
          <a:blip r:embed="rId3"/>
          <a:stretch>
            <a:fillRect/>
          </a:stretch>
        </p:blipFill>
        <p:spPr>
          <a:xfrm>
            <a:off x="7562088" y="4736592"/>
            <a:ext cx="1170432" cy="274408"/>
          </a:xfrm>
          <a:prstGeom prst="rect">
            <a:avLst/>
          </a:prstGeom>
        </p:spPr>
      </p:pic>
      <p:sp>
        <p:nvSpPr>
          <p:cNvPr id="13" name="Text 10"/>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11</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0077C8"/>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sz="1250" b="1">
                <a:solidFill>
                  <a:srgbClr val="0077C8"/>
                </a:solidFill>
                <a:latin typeface="Calibri"/>
              </a:rPr>
              <a:t>MOTIVATIE · WAT U DIRECT KUNT DOEN</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sz="2800" b="1">
                <a:solidFill>
                  <a:srgbClr val="1B1B1B"/>
                </a:solidFill>
                <a:latin typeface="Georgia"/>
              </a:rPr>
              <a:t>Wat u direct kunt doen</a:t>
            </a:r>
            <a:endParaRPr lang="en-US" sz="2800" dirty="0"/>
          </a:p>
        </p:txBody>
      </p:sp>
      <p:sp>
        <p:nvSpPr>
          <p:cNvPr id="5" name="Shape 3"/>
          <p:cNvSpPr/>
          <p:nvPr/>
        </p:nvSpPr>
        <p:spPr>
          <a:xfrm>
            <a:off x="640080" y="1645920"/>
            <a:ext cx="3886200" cy="1280160"/>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6" name="Shape 4"/>
          <p:cNvSpPr/>
          <p:nvPr/>
        </p:nvSpPr>
        <p:spPr>
          <a:xfrm>
            <a:off x="841248" y="1883664"/>
            <a:ext cx="603504" cy="603504"/>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7" name="Image 0" descr="preencoded.png"/>
          <p:cNvPicPr>
            <a:picLocks noChangeAspect="1"/>
          </p:cNvPicPr>
          <p:nvPr/>
        </p:nvPicPr>
        <p:blipFill>
          <a:blip r:embed="rId3"/>
          <a:stretch>
            <a:fillRect/>
          </a:stretch>
        </p:blipFill>
        <p:spPr>
          <a:xfrm>
            <a:off x="992124" y="2034540"/>
            <a:ext cx="301752" cy="301752"/>
          </a:xfrm>
          <a:prstGeom prst="rect">
            <a:avLst/>
          </a:prstGeom>
        </p:spPr>
      </p:pic>
      <p:sp>
        <p:nvSpPr>
          <p:cNvPr id="8" name="Text 5"/>
          <p:cNvSpPr/>
          <p:nvPr/>
        </p:nvSpPr>
        <p:spPr>
          <a:xfrm>
            <a:off x="1600200" y="1773936"/>
            <a:ext cx="2743200" cy="384048"/>
          </a:xfrm>
          <a:prstGeom prst="rect">
            <a:avLst/>
          </a:prstGeom>
          <a:noFill/>
          <a:ln>
            <a:noFill/>
          </a:ln>
        </p:spPr>
        <p:txBody>
          <a:bodyPr wrap="square" rtlCol="0" anchor="ctr"/>
          <a:lstStyle/>
          <a:p>
            <a:pPr marL="0" indent="0">
              <a:lnSpc>
                <a:spcPct val="95000"/>
              </a:lnSpc>
              <a:buNone/>
            </a:pPr>
            <a:r>
              <a:rPr lang="en-US" sz="1450" b="1" dirty="0">
                <a:solidFill>
                  <a:srgbClr val="0077C8"/>
                </a:solidFill>
                <a:latin typeface="Georgia" pitchFamily="34" charset="0"/>
                <a:ea typeface="Georgia" pitchFamily="34" charset="-122"/>
                <a:cs typeface="Georgia" pitchFamily="34" charset="-120"/>
              </a:rPr>
              <a:t>Autonomie in het rooster</a:t>
            </a:r>
            <a:endParaRPr lang="en-US" sz="1450" dirty="0"/>
          </a:p>
        </p:txBody>
      </p:sp>
      <p:sp>
        <p:nvSpPr>
          <p:cNvPr id="9" name="Text 6"/>
          <p:cNvSpPr/>
          <p:nvPr/>
        </p:nvSpPr>
        <p:spPr>
          <a:xfrm>
            <a:off x="1600200" y="2157984"/>
            <a:ext cx="2743200" cy="685800"/>
          </a:xfrm>
          <a:prstGeom prst="rect">
            <a:avLst/>
          </a:prstGeom>
          <a:noFill/>
          <a:ln>
            <a:noFill/>
          </a:ln>
        </p:spPr>
        <p:txBody>
          <a:bodyPr wrap="square" rtlCol="0" anchor="t"/>
          <a:lstStyle/>
          <a:p>
            <a:pPr marL="0" indent="0">
              <a:lnSpc>
                <a:spcPct val="105000"/>
              </a:lnSpc>
              <a:buNone/>
            </a:pPr>
            <a:r>
              <a:rPr sz="1080">
                <a:solidFill>
                  <a:srgbClr val="1B1B1B"/>
                </a:solidFill>
                <a:latin typeface="Calibri"/>
              </a:rPr>
              <a:t>Laat mensen meebeslissen over diensten en herstel. Het rooster is een retentie-instrument.</a:t>
            </a:r>
            <a:endParaRPr lang="en-US" sz="1150" dirty="0"/>
          </a:p>
        </p:txBody>
      </p:sp>
      <p:sp>
        <p:nvSpPr>
          <p:cNvPr id="10" name="Shape 7"/>
          <p:cNvSpPr/>
          <p:nvPr/>
        </p:nvSpPr>
        <p:spPr>
          <a:xfrm>
            <a:off x="4727448" y="1645920"/>
            <a:ext cx="3886200" cy="1280160"/>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11" name="Shape 8"/>
          <p:cNvSpPr/>
          <p:nvPr/>
        </p:nvSpPr>
        <p:spPr>
          <a:xfrm>
            <a:off x="4928616" y="1883664"/>
            <a:ext cx="603504" cy="603504"/>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12" name="Image 1" descr="preencoded.png"/>
          <p:cNvPicPr>
            <a:picLocks noChangeAspect="1"/>
          </p:cNvPicPr>
          <p:nvPr/>
        </p:nvPicPr>
        <p:blipFill>
          <a:blip r:embed="rId4"/>
          <a:stretch>
            <a:fillRect/>
          </a:stretch>
        </p:blipFill>
        <p:spPr>
          <a:xfrm>
            <a:off x="5079492" y="2034540"/>
            <a:ext cx="301752" cy="301752"/>
          </a:xfrm>
          <a:prstGeom prst="rect">
            <a:avLst/>
          </a:prstGeom>
        </p:spPr>
      </p:pic>
      <p:sp>
        <p:nvSpPr>
          <p:cNvPr id="13" name="Text 9"/>
          <p:cNvSpPr/>
          <p:nvPr/>
        </p:nvSpPr>
        <p:spPr>
          <a:xfrm>
            <a:off x="5687568" y="1773936"/>
            <a:ext cx="2743200" cy="384048"/>
          </a:xfrm>
          <a:prstGeom prst="rect">
            <a:avLst/>
          </a:prstGeom>
          <a:noFill/>
          <a:ln>
            <a:noFill/>
          </a:ln>
        </p:spPr>
        <p:txBody>
          <a:bodyPr wrap="square" rtlCol="0" anchor="ctr"/>
          <a:lstStyle/>
          <a:p>
            <a:pPr marL="0" indent="0">
              <a:lnSpc>
                <a:spcPct val="95000"/>
              </a:lnSpc>
              <a:buNone/>
            </a:pPr>
            <a:r>
              <a:rPr lang="en-US" sz="1450" b="1" dirty="0">
                <a:solidFill>
                  <a:srgbClr val="0077C8"/>
                </a:solidFill>
                <a:latin typeface="Georgia" pitchFamily="34" charset="0"/>
                <a:ea typeface="Georgia" pitchFamily="34" charset="-122"/>
                <a:cs typeface="Georgia" pitchFamily="34" charset="-120"/>
              </a:rPr>
              <a:t>Onboarding als investering</a:t>
            </a:r>
            <a:endParaRPr lang="en-US" sz="1450" dirty="0"/>
          </a:p>
        </p:txBody>
      </p:sp>
      <p:sp>
        <p:nvSpPr>
          <p:cNvPr id="14" name="Text 10"/>
          <p:cNvSpPr/>
          <p:nvPr/>
        </p:nvSpPr>
        <p:spPr>
          <a:xfrm>
            <a:off x="5687568" y="2157984"/>
            <a:ext cx="2743200" cy="685800"/>
          </a:xfrm>
          <a:prstGeom prst="rect">
            <a:avLst/>
          </a:prstGeom>
          <a:noFill/>
          <a:ln>
            <a:noFill/>
          </a:ln>
        </p:spPr>
        <p:txBody>
          <a:bodyPr wrap="square" rtlCol="0" anchor="t"/>
          <a:lstStyle/>
          <a:p>
            <a:pPr marL="0" indent="0">
              <a:lnSpc>
                <a:spcPct val="105000"/>
              </a:lnSpc>
              <a:buNone/>
            </a:pPr>
            <a:r>
              <a:rPr lang="en-US" sz="1150" dirty="0">
                <a:solidFill>
                  <a:srgbClr val="3A3F45"/>
                </a:solidFill>
                <a:latin typeface="Calibri" pitchFamily="34" charset="0"/>
                <a:ea typeface="Calibri" pitchFamily="34" charset="-122"/>
                <a:cs typeface="Calibri" pitchFamily="34" charset="-120"/>
              </a:rPr>
              <a:t>Zes tot twaalf maanden, met een vaste mentor. Beginners vertrekken door onzekerheid, niet door salaris.</a:t>
            </a:r>
            <a:endParaRPr lang="en-US" sz="1150" dirty="0"/>
          </a:p>
        </p:txBody>
      </p:sp>
      <p:sp>
        <p:nvSpPr>
          <p:cNvPr id="15" name="Shape 11"/>
          <p:cNvSpPr/>
          <p:nvPr/>
        </p:nvSpPr>
        <p:spPr>
          <a:xfrm>
            <a:off x="640080" y="3063240"/>
            <a:ext cx="3886200" cy="1280160"/>
          </a:xfrm>
          <a:prstGeom prst="rect">
            <a:avLst/>
          </a:prstGeom>
          <a:solidFill>
            <a:srgbClr val="FFFFFF"/>
          </a:solidFill>
          <a:ln w="28575">
            <a:solidFill>
              <a:srgbClr val="0077C8"/>
            </a:solidFill>
            <a:prstDash val="solid"/>
          </a:ln>
          <a:effectLst>
            <a:outerShdw blurRad="88900" dist="38100" dir="8100000" algn="bl" rotWithShape="0">
              <a:srgbClr val="1B1B1B">
                <a:alpha val="14000"/>
              </a:srgbClr>
            </a:outerShdw>
          </a:effectLst>
        </p:spPr>
        <p:txBody>
          <a:bodyPr/>
          <a:lstStyle/>
          <a:p>
            <a:endParaRPr/>
          </a:p>
        </p:txBody>
      </p:sp>
      <p:sp>
        <p:nvSpPr>
          <p:cNvPr id="16" name="Shape 12"/>
          <p:cNvSpPr/>
          <p:nvPr/>
        </p:nvSpPr>
        <p:spPr>
          <a:xfrm>
            <a:off x="841248" y="3300984"/>
            <a:ext cx="603504" cy="603504"/>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17" name="Image 2" descr="preencoded.png"/>
          <p:cNvPicPr>
            <a:picLocks noChangeAspect="1"/>
          </p:cNvPicPr>
          <p:nvPr/>
        </p:nvPicPr>
        <p:blipFill>
          <a:blip r:embed="rId5"/>
          <a:stretch>
            <a:fillRect/>
          </a:stretch>
        </p:blipFill>
        <p:spPr>
          <a:xfrm>
            <a:off x="992124" y="3451860"/>
            <a:ext cx="301752" cy="301752"/>
          </a:xfrm>
          <a:prstGeom prst="rect">
            <a:avLst/>
          </a:prstGeom>
        </p:spPr>
      </p:pic>
      <p:sp>
        <p:nvSpPr>
          <p:cNvPr id="18" name="Text 13"/>
          <p:cNvSpPr/>
          <p:nvPr/>
        </p:nvSpPr>
        <p:spPr>
          <a:xfrm>
            <a:off x="1600200" y="3191256"/>
            <a:ext cx="2743200" cy="384048"/>
          </a:xfrm>
          <a:prstGeom prst="rect">
            <a:avLst/>
          </a:prstGeom>
          <a:noFill/>
          <a:ln>
            <a:noFill/>
          </a:ln>
        </p:spPr>
        <p:txBody>
          <a:bodyPr wrap="square" rtlCol="0" anchor="ctr"/>
          <a:lstStyle/>
          <a:p>
            <a:pPr marL="0" indent="0">
              <a:lnSpc>
                <a:spcPct val="95000"/>
              </a:lnSpc>
              <a:buNone/>
            </a:pPr>
            <a:r>
              <a:rPr sz="1600" b="1">
                <a:solidFill>
                  <a:srgbClr val="0077C8"/>
                </a:solidFill>
                <a:latin typeface="Georgia"/>
              </a:rPr>
              <a:t>Vaste teams en cliëntcontact</a:t>
            </a:r>
            <a:endParaRPr lang="en-US" sz="1450" dirty="0"/>
          </a:p>
        </p:txBody>
      </p:sp>
      <p:sp>
        <p:nvSpPr>
          <p:cNvPr id="19" name="Text 14"/>
          <p:cNvSpPr/>
          <p:nvPr/>
        </p:nvSpPr>
        <p:spPr>
          <a:xfrm>
            <a:off x="1600200" y="3575304"/>
            <a:ext cx="2743200" cy="685800"/>
          </a:xfrm>
          <a:prstGeom prst="rect">
            <a:avLst/>
          </a:prstGeom>
          <a:noFill/>
          <a:ln>
            <a:noFill/>
          </a:ln>
        </p:spPr>
        <p:txBody>
          <a:bodyPr wrap="square" rtlCol="0" anchor="t"/>
          <a:lstStyle/>
          <a:p>
            <a:pPr marL="0" indent="0">
              <a:lnSpc>
                <a:spcPct val="105000"/>
              </a:lnSpc>
              <a:buNone/>
            </a:pPr>
            <a:r>
              <a:rPr sz="1080">
                <a:solidFill>
                  <a:srgbClr val="1B1B1B"/>
                </a:solidFill>
                <a:latin typeface="Calibri"/>
              </a:rPr>
              <a:t>Verbondenheid verdampt bij steeds wisselende plaatsing.</a:t>
            </a:r>
            <a:endParaRPr lang="en-US" sz="1150" dirty="0"/>
          </a:p>
        </p:txBody>
      </p:sp>
      <p:sp>
        <p:nvSpPr>
          <p:cNvPr id="20" name="Shape 15"/>
          <p:cNvSpPr/>
          <p:nvPr/>
        </p:nvSpPr>
        <p:spPr>
          <a:xfrm>
            <a:off x="4727448" y="3063240"/>
            <a:ext cx="3886200" cy="1280160"/>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21" name="Shape 16"/>
          <p:cNvSpPr/>
          <p:nvPr/>
        </p:nvSpPr>
        <p:spPr>
          <a:xfrm>
            <a:off x="4928616" y="3300984"/>
            <a:ext cx="603504" cy="603504"/>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22" name="Image 3" descr="preencoded.png"/>
          <p:cNvPicPr>
            <a:picLocks noChangeAspect="1"/>
          </p:cNvPicPr>
          <p:nvPr/>
        </p:nvPicPr>
        <p:blipFill>
          <a:blip r:embed="rId6"/>
          <a:stretch>
            <a:fillRect/>
          </a:stretch>
        </p:blipFill>
        <p:spPr>
          <a:xfrm>
            <a:off x="5079492" y="3451860"/>
            <a:ext cx="301752" cy="301752"/>
          </a:xfrm>
          <a:prstGeom prst="rect">
            <a:avLst/>
          </a:prstGeom>
        </p:spPr>
      </p:pic>
      <p:sp>
        <p:nvSpPr>
          <p:cNvPr id="23" name="Text 17"/>
          <p:cNvSpPr/>
          <p:nvPr/>
        </p:nvSpPr>
        <p:spPr>
          <a:xfrm>
            <a:off x="5687568" y="3191256"/>
            <a:ext cx="2743200" cy="384048"/>
          </a:xfrm>
          <a:prstGeom prst="rect">
            <a:avLst/>
          </a:prstGeom>
          <a:noFill/>
          <a:ln>
            <a:noFill/>
          </a:ln>
        </p:spPr>
        <p:txBody>
          <a:bodyPr wrap="square" rtlCol="0" anchor="ctr"/>
          <a:lstStyle/>
          <a:p>
            <a:pPr marL="0" indent="0">
              <a:lnSpc>
                <a:spcPct val="95000"/>
              </a:lnSpc>
              <a:buNone/>
            </a:pPr>
            <a:r>
              <a:rPr sz="1600" b="1">
                <a:solidFill>
                  <a:srgbClr val="0077C8"/>
                </a:solidFill>
                <a:latin typeface="Georgia"/>
              </a:rPr>
              <a:t>Informatieve feedback</a:t>
            </a:r>
            <a:endParaRPr lang="en-US" sz="1450" dirty="0"/>
          </a:p>
        </p:txBody>
      </p:sp>
      <p:sp>
        <p:nvSpPr>
          <p:cNvPr id="24" name="Text 18"/>
          <p:cNvSpPr/>
          <p:nvPr/>
        </p:nvSpPr>
        <p:spPr>
          <a:xfrm>
            <a:off x="5687568" y="3575304"/>
            <a:ext cx="2743200" cy="685800"/>
          </a:xfrm>
          <a:prstGeom prst="rect">
            <a:avLst/>
          </a:prstGeom>
          <a:noFill/>
          <a:ln>
            <a:noFill/>
          </a:ln>
        </p:spPr>
        <p:txBody>
          <a:bodyPr wrap="square" rtlCol="0" anchor="t"/>
          <a:lstStyle/>
          <a:p>
            <a:pPr marL="0" indent="0">
              <a:lnSpc>
                <a:spcPct val="105000"/>
              </a:lnSpc>
              <a:buNone/>
            </a:pPr>
            <a:r>
              <a:rPr sz="1080">
                <a:solidFill>
                  <a:srgbClr val="1B1B1B"/>
                </a:solidFill>
                <a:latin typeface="Calibri"/>
              </a:rPr>
              <a:t>Help iemand beter worden; maak feedback niet controlerend of afstraffend.</a:t>
            </a:r>
            <a:endParaRPr lang="en-US" sz="1150" dirty="0"/>
          </a:p>
        </p:txBody>
      </p:sp>
      <p:pic>
        <p:nvPicPr>
          <p:cNvPr id="25" name="Image 4" descr="assets/rug_nl_red.png"/>
          <p:cNvPicPr>
            <a:picLocks noChangeAspect="1"/>
          </p:cNvPicPr>
          <p:nvPr/>
        </p:nvPicPr>
        <p:blipFill>
          <a:blip r:embed="rId7"/>
          <a:stretch>
            <a:fillRect/>
          </a:stretch>
        </p:blipFill>
        <p:spPr>
          <a:xfrm>
            <a:off x="7562088" y="4736592"/>
            <a:ext cx="1170432" cy="274408"/>
          </a:xfrm>
          <a:prstGeom prst="rect">
            <a:avLst/>
          </a:prstGeom>
        </p:spPr>
      </p:pic>
      <p:sp>
        <p:nvSpPr>
          <p:cNvPr id="26" name="Text 19"/>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12</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C918"/>
        </a:solidFill>
        <a:effectLst/>
      </p:bgPr>
    </p:bg>
    <p:spTree>
      <p:nvGrpSpPr>
        <p:cNvPr id="1" name=""/>
        <p:cNvGrpSpPr/>
        <p:nvPr/>
      </p:nvGrpSpPr>
      <p:grpSpPr>
        <a:xfrm>
          <a:off x="0" y="0"/>
          <a:ext cx="0" cy="0"/>
          <a:chOff x="0" y="0"/>
          <a:chExt cx="0" cy="0"/>
        </a:xfrm>
      </p:grpSpPr>
      <p:pic>
        <p:nvPicPr>
          <p:cNvPr id="10" name="Picture 9" descr="slide13_samenwerking_portrait_crop.png"/>
          <p:cNvPicPr>
            <a:picLocks noChangeAspect="1"/>
          </p:cNvPicPr>
          <p:nvPr/>
        </p:nvPicPr>
        <p:blipFill>
          <a:blip r:embed="rId3"/>
          <a:stretch>
            <a:fillRect/>
          </a:stretch>
        </p:blipFill>
        <p:spPr>
          <a:xfrm>
            <a:off x="6080760" y="0"/>
            <a:ext cx="3063240" cy="5138928"/>
          </a:xfrm>
          <a:prstGeom prst="rect">
            <a:avLst/>
          </a:prstGeom>
        </p:spPr>
      </p:pic>
      <p:sp>
        <p:nvSpPr>
          <p:cNvPr id="2" name="Shape 0"/>
          <p:cNvSpPr/>
          <p:nvPr/>
        </p:nvSpPr>
        <p:spPr>
          <a:xfrm>
            <a:off x="7223760" y="-1280160"/>
            <a:ext cx="4023360" cy="4023360"/>
          </a:xfrm>
          <a:prstGeom prst="ellipse">
            <a:avLst/>
          </a:prstGeom>
          <a:solidFill>
            <a:srgbClr val="CC0000">
              <a:alpha val="18000"/>
            </a:srgbClr>
          </a:solidFill>
          <a:ln/>
        </p:spPr>
        <p:txBody>
          <a:bodyPr/>
          <a:lstStyle/>
          <a:p>
            <a:endParaRPr/>
          </a:p>
        </p:txBody>
      </p:sp>
      <p:sp>
        <p:nvSpPr>
          <p:cNvPr id="3" name="Shape 1"/>
          <p:cNvSpPr/>
          <p:nvPr/>
        </p:nvSpPr>
        <p:spPr>
          <a:xfrm>
            <a:off x="731520" y="1600200"/>
            <a:ext cx="1188720" cy="1188720"/>
          </a:xfrm>
          <a:prstGeom prst="ellipse">
            <a:avLst/>
          </a:prstGeom>
          <a:solidFill>
            <a:srgbClr val="9C6B00"/>
          </a:solidFill>
          <a:ln/>
          <a:effectLst>
            <a:outerShdw blurRad="88900" dist="38100" dir="8100000" algn="bl" rotWithShape="0">
              <a:srgbClr val="1B1B1B">
                <a:alpha val="14000"/>
              </a:srgbClr>
            </a:outerShdw>
          </a:effectLst>
        </p:spPr>
        <p:txBody>
          <a:bodyPr/>
          <a:lstStyle/>
          <a:p>
            <a:endParaRPr/>
          </a:p>
        </p:txBody>
      </p:sp>
      <p:pic>
        <p:nvPicPr>
          <p:cNvPr id="4" name="Image 0" descr="preencoded.png"/>
          <p:cNvPicPr>
            <a:picLocks noChangeAspect="1"/>
          </p:cNvPicPr>
          <p:nvPr/>
        </p:nvPicPr>
        <p:blipFill>
          <a:blip r:embed="rId4"/>
          <a:stretch>
            <a:fillRect/>
          </a:stretch>
        </p:blipFill>
        <p:spPr>
          <a:xfrm>
            <a:off x="1028700" y="1897380"/>
            <a:ext cx="594360" cy="594360"/>
          </a:xfrm>
          <a:prstGeom prst="rect">
            <a:avLst/>
          </a:prstGeom>
        </p:spPr>
      </p:pic>
      <p:sp>
        <p:nvSpPr>
          <p:cNvPr id="5" name="Text 2"/>
          <p:cNvSpPr/>
          <p:nvPr/>
        </p:nvSpPr>
        <p:spPr>
          <a:xfrm>
            <a:off x="2194560" y="1737360"/>
            <a:ext cx="5943600" cy="365760"/>
          </a:xfrm>
          <a:prstGeom prst="rect">
            <a:avLst/>
          </a:prstGeom>
          <a:noFill/>
          <a:ln>
            <a:noFill/>
          </a:ln>
        </p:spPr>
        <p:txBody>
          <a:bodyPr wrap="square" lIns="0" tIns="0" rIns="0" bIns="0" rtlCol="0" anchor="ctr">
            <a:noAutofit/>
          </a:bodyPr>
          <a:lstStyle/>
          <a:p>
            <a:pPr marL="0" indent="0">
              <a:spcAft>
                <a:spcPts val="0"/>
              </a:spcAft>
              <a:buNone/>
            </a:pPr>
            <a:r>
              <a:rPr lang="en-US" sz="1400" b="1" kern="0" spc="200" dirty="0">
                <a:solidFill>
                  <a:srgbClr val="9C6B00"/>
                </a:solidFill>
                <a:latin typeface="Calibri" pitchFamily="34" charset="0"/>
                <a:ea typeface="Calibri" pitchFamily="34" charset="-122"/>
                <a:cs typeface="Calibri" pitchFamily="34" charset="-120"/>
              </a:rPr>
              <a:t>HEFBOOM 2</a:t>
            </a:r>
            <a:endParaRPr lang="en-US" sz="1400" dirty="0"/>
          </a:p>
        </p:txBody>
      </p:sp>
      <p:sp>
        <p:nvSpPr>
          <p:cNvPr id="6" name="Text 3"/>
          <p:cNvSpPr/>
          <p:nvPr/>
        </p:nvSpPr>
        <p:spPr>
          <a:xfrm>
            <a:off x="2176272" y="2121408"/>
            <a:ext cx="3886200" cy="960120"/>
          </a:xfrm>
          <a:prstGeom prst="rect">
            <a:avLst/>
          </a:prstGeom>
          <a:noFill/>
          <a:ln>
            <a:noFill/>
          </a:ln>
        </p:spPr>
        <p:txBody>
          <a:bodyPr wrap="square" lIns="0" tIns="0" rIns="0" bIns="0" rtlCol="0" anchor="ctr">
            <a:noAutofit/>
          </a:bodyPr>
          <a:lstStyle/>
          <a:p>
            <a:pPr marL="0" indent="0">
              <a:spcAft>
                <a:spcPts val="0"/>
              </a:spcAft>
              <a:buNone/>
            </a:pPr>
            <a:r>
              <a:rPr sz="3200" b="1">
                <a:solidFill>
                  <a:srgbClr val="1B1B1B"/>
                </a:solidFill>
                <a:latin typeface="Georgia"/>
              </a:rPr>
              <a:t>Samenwerking</a:t>
            </a:r>
            <a:endParaRPr lang="en-US" sz="3800" dirty="0"/>
          </a:p>
        </p:txBody>
      </p:sp>
      <p:pic>
        <p:nvPicPr>
          <p:cNvPr id="7" name="Image 1" descr="assets/rug_nl_red.png"/>
          <p:cNvPicPr>
            <a:picLocks noChangeAspect="1"/>
          </p:cNvPicPr>
          <p:nvPr/>
        </p:nvPicPr>
        <p:blipFill>
          <a:blip r:embed="rId5"/>
          <a:stretch>
            <a:fillRect/>
          </a:stretch>
        </p:blipFill>
        <p:spPr>
          <a:xfrm>
            <a:off x="7562088" y="4736592"/>
            <a:ext cx="1170432" cy="274408"/>
          </a:xfrm>
          <a:prstGeom prst="rect">
            <a:avLst/>
          </a:prstGeom>
        </p:spPr>
      </p:pic>
      <p:sp>
        <p:nvSpPr>
          <p:cNvPr id="8" name="Text 4"/>
          <p:cNvSpPr/>
          <p:nvPr/>
        </p:nvSpPr>
        <p:spPr>
          <a:xfrm>
            <a:off x="411480" y="4736592"/>
            <a:ext cx="502920" cy="274320"/>
          </a:xfrm>
          <a:prstGeom prst="rect">
            <a:avLst/>
          </a:prstGeom>
          <a:noFill/>
          <a:ln>
            <a:noFill/>
          </a:ln>
        </p:spPr>
        <p:txBody>
          <a:bodyPr wrap="square" rtlCol="0" anchor="ctr"/>
          <a:lstStyle/>
          <a:p>
            <a:pPr marL="0" indent="0">
              <a:buNone/>
            </a:pPr>
            <a:r>
              <a:rPr sz="900">
                <a:solidFill>
                  <a:srgbClr val="6E7780"/>
                </a:solidFill>
                <a:latin typeface="Calibri"/>
              </a:rPr>
              <a:t>13</a:t>
            </a:r>
            <a:endParaRPr lang="en-US" sz="900" dirty="0"/>
          </a:p>
        </p:txBody>
      </p:sp>
      <p:sp>
        <p:nvSpPr>
          <p:cNvPr id="9" name="Text 5"/>
          <p:cNvSpPr/>
          <p:nvPr/>
        </p:nvSpPr>
        <p:spPr>
          <a:xfrm>
            <a:off x="2194560" y="3063240"/>
            <a:ext cx="3749039" cy="594360"/>
          </a:xfrm>
          <a:prstGeom prst="rect">
            <a:avLst/>
          </a:prstGeom>
          <a:noFill/>
          <a:ln>
            <a:noFill/>
          </a:ln>
        </p:spPr>
        <p:txBody>
          <a:bodyPr wrap="square" lIns="0" tIns="0" rIns="0" bIns="0" rtlCol="0" anchor="ctr">
            <a:noAutofit/>
          </a:bodyPr>
          <a:lstStyle/>
          <a:p>
            <a:pPr marL="0" indent="0">
              <a:spcAft>
                <a:spcPts val="0"/>
              </a:spcAft>
              <a:buNone/>
            </a:pPr>
            <a:r>
              <a:rPr sz="1150">
                <a:solidFill>
                  <a:srgbClr val="1B1B1B"/>
                </a:solidFill>
                <a:latin typeface="Calibri"/>
              </a:rPr>
              <a:t>Psychologische veiligheid, vertrouwdheid en samenwerkingslast.</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9C6B00"/>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9C6B00"/>
                </a:solidFill>
                <a:latin typeface="Calibri" pitchFamily="34" charset="0"/>
                <a:ea typeface="Calibri" pitchFamily="34" charset="-122"/>
                <a:cs typeface="Calibri" pitchFamily="34" charset="-120"/>
              </a:rPr>
              <a:t>SAMENWERKING · PSYCHOLOGISCHE VEILIGHEID</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sz="2800" b="1">
                <a:solidFill>
                  <a:srgbClr val="1B1B1B"/>
                </a:solidFill>
                <a:latin typeface="Georgia"/>
              </a:rPr>
              <a:t>Psychologische veiligheid maakt fouten zichtbaar</a:t>
            </a:r>
            <a:endParaRPr lang="en-US" sz="2800" dirty="0"/>
          </a:p>
        </p:txBody>
      </p:sp>
      <p:sp>
        <p:nvSpPr>
          <p:cNvPr id="5" name="Text 3"/>
          <p:cNvSpPr/>
          <p:nvPr/>
        </p:nvSpPr>
        <p:spPr>
          <a:xfrm>
            <a:off x="640080" y="1572768"/>
            <a:ext cx="7955280" cy="1051560"/>
          </a:xfrm>
          <a:prstGeom prst="rect">
            <a:avLst/>
          </a:prstGeom>
          <a:noFill/>
          <a:ln>
            <a:noFill/>
          </a:ln>
        </p:spPr>
        <p:txBody>
          <a:bodyPr wrap="square" rtlCol="0" anchor="t"/>
          <a:lstStyle/>
          <a:p>
            <a:pPr marL="0" indent="0">
              <a:lnSpc>
                <a:spcPct val="116000"/>
              </a:lnSpc>
              <a:buNone/>
            </a:pPr>
            <a:r>
              <a:rPr sz="1500">
                <a:solidFill>
                  <a:srgbClr val="1B1B1B"/>
                </a:solidFill>
                <a:latin typeface="Calibri"/>
              </a:rPr>
              <a:t>Psychologische veiligheid is het gedeelde gevoel dat je een fout kunt melden of een vraag kunt stellen zonder afgestraft te worden. Zes decennia onderzoek koppelen psychologische veiligheid aan leren, fouten melden, kennisdeling en betere prestaties, juist in onzeker en onderling afhankelijk werk zoals de zorg.</a:t>
            </a:r>
            <a:endParaRPr lang="en-US" sz="1550" dirty="0"/>
          </a:p>
        </p:txBody>
      </p:sp>
      <p:sp>
        <p:nvSpPr>
          <p:cNvPr id="6" name="Shape 4"/>
          <p:cNvSpPr/>
          <p:nvPr/>
        </p:nvSpPr>
        <p:spPr>
          <a:xfrm>
            <a:off x="640080" y="2788920"/>
            <a:ext cx="7973568" cy="1280160"/>
          </a:xfrm>
          <a:prstGeom prst="rect">
            <a:avLst/>
          </a:prstGeom>
          <a:solidFill>
            <a:srgbClr val="FFF4CF"/>
          </a:solidFill>
          <a:ln w="15875">
            <a:solidFill>
              <a:srgbClr val="FFC918"/>
            </a:solidFill>
            <a:prstDash val="solid"/>
          </a:ln>
        </p:spPr>
        <p:txBody>
          <a:bodyPr/>
          <a:lstStyle/>
          <a:p>
            <a:endParaRPr/>
          </a:p>
        </p:txBody>
      </p:sp>
      <p:pic>
        <p:nvPicPr>
          <p:cNvPr id="7" name="Image 0" descr="preencoded.png"/>
          <p:cNvPicPr>
            <a:picLocks noChangeAspect="1"/>
          </p:cNvPicPr>
          <p:nvPr/>
        </p:nvPicPr>
        <p:blipFill>
          <a:blip r:embed="rId3"/>
          <a:stretch>
            <a:fillRect/>
          </a:stretch>
        </p:blipFill>
        <p:spPr>
          <a:xfrm>
            <a:off x="960120" y="3127248"/>
            <a:ext cx="603504" cy="603504"/>
          </a:xfrm>
          <a:prstGeom prst="rect">
            <a:avLst/>
          </a:prstGeom>
        </p:spPr>
      </p:pic>
      <p:sp>
        <p:nvSpPr>
          <p:cNvPr id="8" name="Text 5"/>
          <p:cNvSpPr/>
          <p:nvPr/>
        </p:nvSpPr>
        <p:spPr>
          <a:xfrm>
            <a:off x="1828800" y="2788920"/>
            <a:ext cx="6492240" cy="1280160"/>
          </a:xfrm>
          <a:prstGeom prst="rect">
            <a:avLst/>
          </a:prstGeom>
          <a:noFill/>
          <a:ln>
            <a:noFill/>
          </a:ln>
        </p:spPr>
        <p:txBody>
          <a:bodyPr wrap="square" rtlCol="0" anchor="ctr"/>
          <a:lstStyle/>
          <a:p>
            <a:pPr marL="0" indent="0">
              <a:lnSpc>
                <a:spcPct val="110000"/>
              </a:lnSpc>
              <a:buNone/>
            </a:pPr>
            <a:r>
              <a:rPr sz="1700">
                <a:solidFill>
                  <a:srgbClr val="1B1B1B"/>
                </a:solidFill>
                <a:latin typeface="Calibri"/>
              </a:rPr>
              <a:t>Een teamleider die zelf een fout deelt, doet meer voor psychologische veiligheid dan een poster aan de muur.</a:t>
            </a:r>
            <a:endParaRPr lang="en-US" sz="1700" dirty="0"/>
          </a:p>
        </p:txBody>
      </p:sp>
      <p:sp>
        <p:nvSpPr>
          <p:cNvPr id="9" name="Text 6"/>
          <p:cNvSpPr/>
          <p:nvPr/>
        </p:nvSpPr>
        <p:spPr>
          <a:xfrm>
            <a:off x="1024128" y="4572000"/>
            <a:ext cx="6355080" cy="475488"/>
          </a:xfrm>
          <a:prstGeom prst="rect">
            <a:avLst/>
          </a:prstGeom>
          <a:noFill/>
          <a:ln>
            <a:noFill/>
          </a:ln>
        </p:spPr>
        <p:txBody>
          <a:bodyPr wrap="square" rtlCol="0" anchor="ctr"/>
          <a:lstStyle/>
          <a:p>
            <a:pPr marL="0" indent="0" algn="l">
              <a:lnSpc>
                <a:spcPct val="100000"/>
              </a:lnSpc>
              <a:buNone/>
            </a:pPr>
            <a:r>
              <a:rPr lang="en-US" sz="900" i="1" dirty="0">
                <a:solidFill>
                  <a:srgbClr val="5A6066"/>
                </a:solidFill>
                <a:latin typeface="Calibri" pitchFamily="34" charset="0"/>
                <a:ea typeface="Calibri" pitchFamily="34" charset="-122"/>
                <a:cs typeface="Calibri" pitchFamily="34" charset="-120"/>
              </a:rPr>
              <a:t>Bron: Edmondson &amp; Lei (2014); Edmondson &amp; Bransby (2023), Annual Review of OP/OB.</a:t>
            </a:r>
            <a:endParaRPr lang="en-US" sz="900" dirty="0"/>
          </a:p>
        </p:txBody>
      </p:sp>
      <p:pic>
        <p:nvPicPr>
          <p:cNvPr id="10" name="Image 1" descr="assets/rug_nl_red.png"/>
          <p:cNvPicPr>
            <a:picLocks noChangeAspect="1"/>
          </p:cNvPicPr>
          <p:nvPr/>
        </p:nvPicPr>
        <p:blipFill>
          <a:blip r:embed="rId4"/>
          <a:stretch>
            <a:fillRect/>
          </a:stretch>
        </p:blipFill>
        <p:spPr>
          <a:xfrm>
            <a:off x="7562088" y="4736592"/>
            <a:ext cx="1170432" cy="274408"/>
          </a:xfrm>
          <a:prstGeom prst="rect">
            <a:avLst/>
          </a:prstGeom>
        </p:spPr>
      </p:pic>
      <p:sp>
        <p:nvSpPr>
          <p:cNvPr id="11" name="Text 7"/>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14</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9C6B00"/>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9C6B00"/>
                </a:solidFill>
                <a:latin typeface="Calibri" pitchFamily="34" charset="0"/>
                <a:ea typeface="Calibri" pitchFamily="34" charset="-122"/>
                <a:cs typeface="Calibri" pitchFamily="34" charset="-120"/>
              </a:rPr>
              <a:t>SAMENWERKING · VERTROUWDHEID</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sz="2800" b="1" dirty="0" err="1">
                <a:solidFill>
                  <a:srgbClr val="1B1B1B"/>
                </a:solidFill>
                <a:latin typeface="Georgia"/>
              </a:rPr>
              <a:t>Mensen</a:t>
            </a:r>
            <a:r>
              <a:rPr sz="2800" b="1" dirty="0">
                <a:solidFill>
                  <a:srgbClr val="1B1B1B"/>
                </a:solidFill>
                <a:latin typeface="Georgia"/>
              </a:rPr>
              <a:t> die </a:t>
            </a:r>
            <a:r>
              <a:rPr sz="2800" b="1" dirty="0" err="1">
                <a:solidFill>
                  <a:srgbClr val="1B1B1B"/>
                </a:solidFill>
                <a:latin typeface="Georgia"/>
              </a:rPr>
              <a:t>elkaar</a:t>
            </a:r>
            <a:r>
              <a:rPr sz="2800" b="1" dirty="0">
                <a:solidFill>
                  <a:srgbClr val="1B1B1B"/>
                </a:solidFill>
                <a:latin typeface="Georgia"/>
              </a:rPr>
              <a:t> </a:t>
            </a:r>
            <a:r>
              <a:rPr sz="2800" b="1" dirty="0" err="1">
                <a:solidFill>
                  <a:srgbClr val="1B1B1B"/>
                </a:solidFill>
                <a:latin typeface="Georgia"/>
              </a:rPr>
              <a:t>kennen</a:t>
            </a:r>
            <a:r>
              <a:rPr sz="2800" b="1" dirty="0">
                <a:solidFill>
                  <a:srgbClr val="1B1B1B"/>
                </a:solidFill>
                <a:latin typeface="Georgia"/>
              </a:rPr>
              <a:t>, </a:t>
            </a:r>
            <a:r>
              <a:rPr lang="en-US" sz="2800" b="1" dirty="0" err="1">
                <a:solidFill>
                  <a:srgbClr val="1B1B1B"/>
                </a:solidFill>
                <a:latin typeface="Georgia"/>
              </a:rPr>
              <a:t>werken</a:t>
            </a:r>
            <a:r>
              <a:rPr lang="en-US" sz="2800" b="1" dirty="0">
                <a:solidFill>
                  <a:srgbClr val="1B1B1B"/>
                </a:solidFill>
                <a:latin typeface="Georgia"/>
              </a:rPr>
              <a:t> </a:t>
            </a:r>
            <a:r>
              <a:rPr lang="en-US" sz="2800" b="1" dirty="0" err="1">
                <a:solidFill>
                  <a:srgbClr val="1B1B1B"/>
                </a:solidFill>
                <a:latin typeface="Georgia"/>
              </a:rPr>
              <a:t>beter</a:t>
            </a:r>
            <a:r>
              <a:rPr lang="en-US" sz="2800" b="1" dirty="0">
                <a:solidFill>
                  <a:srgbClr val="1B1B1B"/>
                </a:solidFill>
                <a:latin typeface="Georgia"/>
              </a:rPr>
              <a:t> </a:t>
            </a:r>
            <a:r>
              <a:rPr lang="en-US" sz="2800" b="1" dirty="0" err="1">
                <a:solidFill>
                  <a:srgbClr val="1B1B1B"/>
                </a:solidFill>
                <a:latin typeface="Georgia"/>
              </a:rPr>
              <a:t>samen</a:t>
            </a:r>
            <a:endParaRPr lang="en-US" sz="2800" dirty="0"/>
          </a:p>
        </p:txBody>
      </p:sp>
      <p:sp>
        <p:nvSpPr>
          <p:cNvPr id="5" name="Text 3"/>
          <p:cNvSpPr/>
          <p:nvPr/>
        </p:nvSpPr>
        <p:spPr>
          <a:xfrm>
            <a:off x="640080" y="1572768"/>
            <a:ext cx="4937760" cy="1828800"/>
          </a:xfrm>
          <a:prstGeom prst="rect">
            <a:avLst/>
          </a:prstGeom>
          <a:noFill/>
          <a:ln>
            <a:noFill/>
          </a:ln>
        </p:spPr>
        <p:txBody>
          <a:bodyPr wrap="square" rtlCol="0" anchor="t"/>
          <a:lstStyle/>
          <a:p>
            <a:pPr marL="0" indent="0">
              <a:lnSpc>
                <a:spcPct val="118000"/>
              </a:lnSpc>
              <a:buNone/>
            </a:pPr>
            <a:r>
              <a:rPr sz="1500" dirty="0">
                <a:solidFill>
                  <a:srgbClr val="1B1B1B"/>
                </a:solidFill>
                <a:latin typeface="Calibri"/>
              </a:rPr>
              <a:t>Teams die </a:t>
            </a:r>
            <a:r>
              <a:rPr sz="1500" dirty="0" err="1">
                <a:solidFill>
                  <a:srgbClr val="1B1B1B"/>
                </a:solidFill>
                <a:latin typeface="Calibri"/>
              </a:rPr>
              <a:t>elkaar</a:t>
            </a:r>
            <a:r>
              <a:rPr sz="1500" dirty="0">
                <a:solidFill>
                  <a:srgbClr val="1B1B1B"/>
                </a:solidFill>
                <a:latin typeface="Calibri"/>
              </a:rPr>
              <a:t> </a:t>
            </a:r>
            <a:r>
              <a:rPr sz="1500" dirty="0" err="1">
                <a:solidFill>
                  <a:srgbClr val="1B1B1B"/>
                </a:solidFill>
                <a:latin typeface="Calibri"/>
              </a:rPr>
              <a:t>kennen</a:t>
            </a:r>
            <a:r>
              <a:rPr sz="1500" dirty="0">
                <a:solidFill>
                  <a:srgbClr val="1B1B1B"/>
                </a:solidFill>
                <a:latin typeface="Calibri"/>
              </a:rPr>
              <a:t> </a:t>
            </a:r>
            <a:r>
              <a:rPr sz="1500" dirty="0" err="1">
                <a:solidFill>
                  <a:srgbClr val="1B1B1B"/>
                </a:solidFill>
                <a:latin typeface="Calibri"/>
              </a:rPr>
              <a:t>werken</a:t>
            </a:r>
            <a:r>
              <a:rPr sz="1500" dirty="0">
                <a:solidFill>
                  <a:srgbClr val="1B1B1B"/>
                </a:solidFill>
                <a:latin typeface="Calibri"/>
              </a:rPr>
              <a:t> </a:t>
            </a:r>
            <a:r>
              <a:rPr sz="1500" dirty="0" err="1">
                <a:solidFill>
                  <a:srgbClr val="1B1B1B"/>
                </a:solidFill>
                <a:latin typeface="Calibri"/>
              </a:rPr>
              <a:t>sneller</a:t>
            </a:r>
            <a:r>
              <a:rPr sz="1500" dirty="0">
                <a:solidFill>
                  <a:srgbClr val="1B1B1B"/>
                </a:solidFill>
                <a:latin typeface="Calibri"/>
              </a:rPr>
              <a:t> </a:t>
            </a:r>
            <a:r>
              <a:rPr sz="1500" dirty="0" err="1">
                <a:solidFill>
                  <a:srgbClr val="1B1B1B"/>
                </a:solidFill>
                <a:latin typeface="Calibri"/>
              </a:rPr>
              <a:t>en</a:t>
            </a:r>
            <a:r>
              <a:rPr sz="1500" dirty="0">
                <a:solidFill>
                  <a:srgbClr val="1B1B1B"/>
                </a:solidFill>
                <a:latin typeface="Calibri"/>
              </a:rPr>
              <a:t> </a:t>
            </a:r>
            <a:r>
              <a:rPr sz="1500" dirty="0" err="1">
                <a:solidFill>
                  <a:srgbClr val="1B1B1B"/>
                </a:solidFill>
                <a:latin typeface="Calibri"/>
              </a:rPr>
              <a:t>effectiever</a:t>
            </a:r>
            <a:r>
              <a:rPr sz="1500" dirty="0">
                <a:solidFill>
                  <a:srgbClr val="1B1B1B"/>
                </a:solidFill>
                <a:latin typeface="Calibri"/>
              </a:rPr>
              <a:t>. Op de </a:t>
            </a:r>
            <a:r>
              <a:rPr sz="1500" dirty="0" err="1">
                <a:solidFill>
                  <a:srgbClr val="1B1B1B"/>
                </a:solidFill>
                <a:latin typeface="Calibri"/>
              </a:rPr>
              <a:t>spoedeisende</a:t>
            </a:r>
            <a:r>
              <a:rPr sz="1500" dirty="0">
                <a:solidFill>
                  <a:srgbClr val="1B1B1B"/>
                </a:solidFill>
                <a:latin typeface="Calibri"/>
              </a:rPr>
              <a:t> </a:t>
            </a:r>
            <a:r>
              <a:rPr sz="1500" dirty="0" err="1">
                <a:solidFill>
                  <a:srgbClr val="1B1B1B"/>
                </a:solidFill>
                <a:latin typeface="Calibri"/>
              </a:rPr>
              <a:t>hulp</a:t>
            </a:r>
            <a:r>
              <a:rPr sz="1500" dirty="0">
                <a:solidFill>
                  <a:srgbClr val="1B1B1B"/>
                </a:solidFill>
                <a:latin typeface="Calibri"/>
              </a:rPr>
              <a:t> </a:t>
            </a:r>
            <a:r>
              <a:rPr sz="1500" dirty="0" err="1">
                <a:solidFill>
                  <a:srgbClr val="1B1B1B"/>
                </a:solidFill>
                <a:latin typeface="Calibri"/>
              </a:rPr>
              <a:t>scheelt</a:t>
            </a:r>
            <a:r>
              <a:rPr sz="1500" dirty="0">
                <a:solidFill>
                  <a:srgbClr val="1B1B1B"/>
                </a:solidFill>
                <a:latin typeface="Calibri"/>
              </a:rPr>
              <a:t> </a:t>
            </a:r>
            <a:r>
              <a:rPr sz="1500" dirty="0" err="1">
                <a:solidFill>
                  <a:srgbClr val="1B1B1B"/>
                </a:solidFill>
                <a:latin typeface="Calibri"/>
              </a:rPr>
              <a:t>meer</a:t>
            </a:r>
            <a:r>
              <a:rPr sz="1500" dirty="0">
                <a:solidFill>
                  <a:srgbClr val="1B1B1B"/>
                </a:solidFill>
                <a:latin typeface="Calibri"/>
              </a:rPr>
              <a:t> </a:t>
            </a:r>
            <a:r>
              <a:rPr sz="1500" dirty="0" err="1">
                <a:solidFill>
                  <a:srgbClr val="1B1B1B"/>
                </a:solidFill>
                <a:latin typeface="Calibri"/>
              </a:rPr>
              <a:t>teamvertrouwdheid</a:t>
            </a:r>
            <a:r>
              <a:rPr sz="1500" dirty="0">
                <a:solidFill>
                  <a:srgbClr val="1B1B1B"/>
                </a:solidFill>
                <a:latin typeface="Calibri"/>
              </a:rPr>
              <a:t> circa 6 </a:t>
            </a:r>
            <a:r>
              <a:rPr sz="1500" dirty="0" err="1">
                <a:solidFill>
                  <a:srgbClr val="1B1B1B"/>
                </a:solidFill>
                <a:latin typeface="Calibri"/>
              </a:rPr>
              <a:t>minuten</a:t>
            </a:r>
            <a:r>
              <a:rPr sz="1500" dirty="0">
                <a:solidFill>
                  <a:srgbClr val="1B1B1B"/>
                </a:solidFill>
                <a:latin typeface="Calibri"/>
              </a:rPr>
              <a:t> per </a:t>
            </a:r>
            <a:r>
              <a:rPr sz="1500" dirty="0" err="1">
                <a:solidFill>
                  <a:srgbClr val="1B1B1B"/>
                </a:solidFill>
                <a:latin typeface="Calibri"/>
              </a:rPr>
              <a:t>patiënt</a:t>
            </a:r>
            <a:r>
              <a:rPr sz="1500" dirty="0">
                <a:solidFill>
                  <a:srgbClr val="1B1B1B"/>
                </a:solidFill>
                <a:latin typeface="Calibri"/>
              </a:rPr>
              <a:t> </a:t>
            </a:r>
            <a:r>
              <a:rPr sz="1500" dirty="0" err="1">
                <a:solidFill>
                  <a:srgbClr val="1B1B1B"/>
                </a:solidFill>
                <a:latin typeface="Calibri"/>
              </a:rPr>
              <a:t>bij</a:t>
            </a:r>
            <a:r>
              <a:rPr sz="1500" dirty="0">
                <a:solidFill>
                  <a:srgbClr val="1B1B1B"/>
                </a:solidFill>
                <a:latin typeface="Calibri"/>
              </a:rPr>
              <a:t> routine-</a:t>
            </a:r>
            <a:r>
              <a:rPr sz="1500" dirty="0" err="1">
                <a:solidFill>
                  <a:srgbClr val="1B1B1B"/>
                </a:solidFill>
                <a:latin typeface="Calibri"/>
              </a:rPr>
              <a:t>casuïstiek</a:t>
            </a:r>
            <a:r>
              <a:rPr sz="1500" dirty="0">
                <a:solidFill>
                  <a:srgbClr val="1B1B1B"/>
                </a:solidFill>
                <a:latin typeface="Calibri"/>
              </a:rPr>
              <a:t>, </a:t>
            </a:r>
            <a:r>
              <a:rPr sz="1500" dirty="0" err="1">
                <a:solidFill>
                  <a:srgbClr val="1B1B1B"/>
                </a:solidFill>
                <a:latin typeface="Calibri"/>
              </a:rPr>
              <a:t>en</a:t>
            </a:r>
            <a:r>
              <a:rPr sz="1500" dirty="0">
                <a:solidFill>
                  <a:srgbClr val="1B1B1B"/>
                </a:solidFill>
                <a:latin typeface="Calibri"/>
              </a:rPr>
              <a:t> 14 tot 17 </a:t>
            </a:r>
            <a:r>
              <a:rPr sz="1500" dirty="0" err="1">
                <a:solidFill>
                  <a:srgbClr val="1B1B1B"/>
                </a:solidFill>
                <a:latin typeface="Calibri"/>
              </a:rPr>
              <a:t>minuten</a:t>
            </a:r>
            <a:r>
              <a:rPr sz="1500" dirty="0">
                <a:solidFill>
                  <a:srgbClr val="1B1B1B"/>
                </a:solidFill>
                <a:latin typeface="Calibri"/>
              </a:rPr>
              <a:t> </a:t>
            </a:r>
            <a:r>
              <a:rPr sz="1500" dirty="0" err="1">
                <a:solidFill>
                  <a:srgbClr val="1B1B1B"/>
                </a:solidFill>
                <a:latin typeface="Calibri"/>
              </a:rPr>
              <a:t>tijdens</a:t>
            </a:r>
            <a:r>
              <a:rPr sz="1500" dirty="0">
                <a:solidFill>
                  <a:srgbClr val="1B1B1B"/>
                </a:solidFill>
                <a:latin typeface="Calibri"/>
              </a:rPr>
              <a:t> </a:t>
            </a:r>
            <a:r>
              <a:rPr sz="1500" dirty="0" err="1">
                <a:solidFill>
                  <a:srgbClr val="1B1B1B"/>
                </a:solidFill>
                <a:latin typeface="Calibri"/>
              </a:rPr>
              <a:t>drukke</a:t>
            </a:r>
            <a:r>
              <a:rPr sz="1500" dirty="0">
                <a:solidFill>
                  <a:srgbClr val="1B1B1B"/>
                </a:solidFill>
                <a:latin typeface="Calibri"/>
              </a:rPr>
              <a:t> crises met </a:t>
            </a:r>
            <a:r>
              <a:rPr sz="1500" dirty="0" err="1">
                <a:solidFill>
                  <a:srgbClr val="1B1B1B"/>
                </a:solidFill>
                <a:latin typeface="Calibri"/>
              </a:rPr>
              <a:t>beperkte</a:t>
            </a:r>
            <a:r>
              <a:rPr sz="1500" dirty="0">
                <a:solidFill>
                  <a:srgbClr val="1B1B1B"/>
                </a:solidFill>
                <a:latin typeface="Calibri"/>
              </a:rPr>
              <a:t> </a:t>
            </a:r>
            <a:r>
              <a:rPr sz="1500" dirty="0" err="1">
                <a:solidFill>
                  <a:srgbClr val="1B1B1B"/>
                </a:solidFill>
                <a:latin typeface="Calibri"/>
              </a:rPr>
              <a:t>onzekerheid</a:t>
            </a:r>
            <a:r>
              <a:rPr sz="1500" dirty="0">
                <a:solidFill>
                  <a:srgbClr val="1B1B1B"/>
                </a:solidFill>
                <a:latin typeface="Calibri"/>
              </a:rPr>
              <a:t>.</a:t>
            </a:r>
            <a:endParaRPr lang="en-US" sz="1550" dirty="0"/>
          </a:p>
        </p:txBody>
      </p:sp>
      <p:sp>
        <p:nvSpPr>
          <p:cNvPr id="6" name="Shape 4"/>
          <p:cNvSpPr/>
          <p:nvPr/>
        </p:nvSpPr>
        <p:spPr>
          <a:xfrm>
            <a:off x="5806440" y="1627632"/>
            <a:ext cx="2807208" cy="2331720"/>
          </a:xfrm>
          <a:prstGeom prst="rect">
            <a:avLst/>
          </a:prstGeom>
          <a:solidFill>
            <a:srgbClr val="FFF4CF"/>
          </a:solidFill>
          <a:ln w="15875">
            <a:solidFill>
              <a:srgbClr val="FFC918"/>
            </a:solidFill>
            <a:prstDash val="solid"/>
          </a:ln>
        </p:spPr>
        <p:txBody>
          <a:bodyPr/>
          <a:lstStyle/>
          <a:p>
            <a:endParaRPr/>
          </a:p>
        </p:txBody>
      </p:sp>
      <p:sp>
        <p:nvSpPr>
          <p:cNvPr id="7" name="Shape 5"/>
          <p:cNvSpPr/>
          <p:nvPr/>
        </p:nvSpPr>
        <p:spPr>
          <a:xfrm>
            <a:off x="6825996" y="1847088"/>
            <a:ext cx="768096" cy="768096"/>
          </a:xfrm>
          <a:prstGeom prst="ellipse">
            <a:avLst/>
          </a:prstGeom>
          <a:solidFill>
            <a:srgbClr val="9C6B00"/>
          </a:solidFill>
          <a:ln/>
          <a:effectLst>
            <a:outerShdw blurRad="88900" dist="38100" dir="8100000" algn="bl" rotWithShape="0">
              <a:srgbClr val="1B1B1B">
                <a:alpha val="14000"/>
              </a:srgbClr>
            </a:outerShdw>
          </a:effectLst>
        </p:spPr>
        <p:txBody>
          <a:bodyPr/>
          <a:lstStyle/>
          <a:p>
            <a:endParaRPr/>
          </a:p>
        </p:txBody>
      </p:sp>
      <p:pic>
        <p:nvPicPr>
          <p:cNvPr id="8" name="Image 0" descr="preencoded.png"/>
          <p:cNvPicPr>
            <a:picLocks noChangeAspect="1"/>
          </p:cNvPicPr>
          <p:nvPr/>
        </p:nvPicPr>
        <p:blipFill>
          <a:blip r:embed="rId3"/>
          <a:stretch>
            <a:fillRect/>
          </a:stretch>
        </p:blipFill>
        <p:spPr>
          <a:xfrm>
            <a:off x="7018020" y="2039112"/>
            <a:ext cx="384048" cy="384048"/>
          </a:xfrm>
          <a:prstGeom prst="rect">
            <a:avLst/>
          </a:prstGeom>
        </p:spPr>
      </p:pic>
      <p:sp>
        <p:nvSpPr>
          <p:cNvPr id="9" name="Text 6"/>
          <p:cNvSpPr/>
          <p:nvPr/>
        </p:nvSpPr>
        <p:spPr>
          <a:xfrm>
            <a:off x="5943600" y="2697480"/>
            <a:ext cx="2532888" cy="411480"/>
          </a:xfrm>
          <a:prstGeom prst="rect">
            <a:avLst/>
          </a:prstGeom>
          <a:noFill/>
          <a:ln>
            <a:noFill/>
          </a:ln>
        </p:spPr>
        <p:txBody>
          <a:bodyPr wrap="square" rtlCol="0" anchor="ctr"/>
          <a:lstStyle/>
          <a:p>
            <a:pPr marL="0" indent="0" algn="ctr">
              <a:buNone/>
            </a:pPr>
            <a:r>
              <a:rPr sz="2000" b="1">
                <a:solidFill>
                  <a:srgbClr val="9C6B00"/>
                </a:solidFill>
                <a:latin typeface="Georgia"/>
              </a:rPr>
              <a:t>Tot 17 min</a:t>
            </a:r>
            <a:endParaRPr lang="en-US" sz="1600" dirty="0"/>
          </a:p>
        </p:txBody>
      </p:sp>
      <p:sp>
        <p:nvSpPr>
          <p:cNvPr id="10" name="Text 7"/>
          <p:cNvSpPr/>
          <p:nvPr/>
        </p:nvSpPr>
        <p:spPr>
          <a:xfrm>
            <a:off x="6035040" y="3127248"/>
            <a:ext cx="2350008" cy="822960"/>
          </a:xfrm>
          <a:prstGeom prst="rect">
            <a:avLst/>
          </a:prstGeom>
          <a:noFill/>
          <a:ln>
            <a:noFill/>
          </a:ln>
        </p:spPr>
        <p:txBody>
          <a:bodyPr wrap="square" rtlCol="0" anchor="t"/>
          <a:lstStyle/>
          <a:p>
            <a:pPr marL="0" indent="0" algn="ctr">
              <a:lnSpc>
                <a:spcPct val="112000"/>
              </a:lnSpc>
              <a:buNone/>
            </a:pPr>
            <a:r>
              <a:rPr sz="1080">
                <a:solidFill>
                  <a:srgbClr val="1B1B1B"/>
                </a:solidFill>
                <a:latin typeface="Calibri"/>
              </a:rPr>
              <a:t>sneller per patiënt</a:t>
            </a:r>
            <a:endParaRPr lang="en-US" sz="1250" dirty="0"/>
          </a:p>
          <a:p>
            <a:pPr algn="ctr"/>
            <a:r>
              <a:rPr sz="1080">
                <a:solidFill>
                  <a:srgbClr val="1B1B1B"/>
                </a:solidFill>
                <a:latin typeface="Calibri"/>
              </a:rPr>
              <a:t>6 min bij routine · 14–17 min bij crisis</a:t>
            </a:r>
          </a:p>
        </p:txBody>
      </p:sp>
      <p:sp>
        <p:nvSpPr>
          <p:cNvPr id="11" name="Text 8"/>
          <p:cNvSpPr/>
          <p:nvPr/>
        </p:nvSpPr>
        <p:spPr>
          <a:xfrm>
            <a:off x="1024128" y="4572000"/>
            <a:ext cx="6355080" cy="475488"/>
          </a:xfrm>
          <a:prstGeom prst="rect">
            <a:avLst/>
          </a:prstGeom>
          <a:noFill/>
          <a:ln>
            <a:noFill/>
          </a:ln>
        </p:spPr>
        <p:txBody>
          <a:bodyPr wrap="square" rtlCol="0" anchor="ctr"/>
          <a:lstStyle/>
          <a:p>
            <a:pPr marL="0" indent="0" algn="l">
              <a:lnSpc>
                <a:spcPct val="100000"/>
              </a:lnSpc>
              <a:buNone/>
            </a:pPr>
            <a:r>
              <a:rPr sz="819" i="1">
                <a:solidFill>
                  <a:srgbClr val="5A6066"/>
                </a:solidFill>
                <a:latin typeface="Calibri"/>
              </a:rPr>
              <a:t>Bron: Bray, Sangal &amp; King (2026), Organization Science · Huckman, Staats &amp; Upton (2009), Management Science · Pasarakonda e.a. (2025), Group &amp; Organization Management.</a:t>
            </a:r>
            <a:endParaRPr lang="en-US" sz="900" dirty="0"/>
          </a:p>
        </p:txBody>
      </p:sp>
      <p:pic>
        <p:nvPicPr>
          <p:cNvPr id="12" name="Image 1" descr="assets/rug_nl_red.png"/>
          <p:cNvPicPr>
            <a:picLocks noChangeAspect="1"/>
          </p:cNvPicPr>
          <p:nvPr/>
        </p:nvPicPr>
        <p:blipFill>
          <a:blip r:embed="rId4"/>
          <a:stretch>
            <a:fillRect/>
          </a:stretch>
        </p:blipFill>
        <p:spPr>
          <a:xfrm>
            <a:off x="7562088" y="4736592"/>
            <a:ext cx="1170432" cy="274408"/>
          </a:xfrm>
          <a:prstGeom prst="rect">
            <a:avLst/>
          </a:prstGeom>
        </p:spPr>
      </p:pic>
      <p:sp>
        <p:nvSpPr>
          <p:cNvPr id="13" name="Text 9"/>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15</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9C6B00"/>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9C6B00"/>
                </a:solidFill>
                <a:latin typeface="Calibri" pitchFamily="34" charset="0"/>
                <a:ea typeface="Calibri" pitchFamily="34" charset="-122"/>
                <a:cs typeface="Calibri" pitchFamily="34" charset="-120"/>
              </a:rPr>
              <a:t>SAMENWERKING · DE KEERZIJDE</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sz="2800" b="1">
                <a:solidFill>
                  <a:srgbClr val="1B1B1B"/>
                </a:solidFill>
                <a:latin typeface="Georgia"/>
              </a:rPr>
              <a:t>Een kleine groep draagt veel samenwerkingslast</a:t>
            </a:r>
            <a:endParaRPr lang="en-US" sz="2800" dirty="0"/>
          </a:p>
        </p:txBody>
      </p:sp>
      <p:sp>
        <p:nvSpPr>
          <p:cNvPr id="5" name="Text 3"/>
          <p:cNvSpPr/>
          <p:nvPr/>
        </p:nvSpPr>
        <p:spPr>
          <a:xfrm>
            <a:off x="640080" y="1554480"/>
            <a:ext cx="7315200" cy="274320"/>
          </a:xfrm>
          <a:prstGeom prst="rect">
            <a:avLst/>
          </a:prstGeom>
          <a:noFill/>
          <a:ln>
            <a:noFill/>
          </a:ln>
        </p:spPr>
        <p:txBody>
          <a:bodyPr wrap="square" rtlCol="0" anchor="ctr"/>
          <a:lstStyle/>
          <a:p>
            <a:pPr marL="0" indent="0">
              <a:buNone/>
            </a:pPr>
            <a:r>
              <a:rPr sz="1300">
                <a:solidFill>
                  <a:srgbClr val="1B1B1B"/>
                </a:solidFill>
                <a:latin typeface="Calibri"/>
              </a:rPr>
              <a:t>In veel organisaties:</a:t>
            </a:r>
            <a:endParaRPr lang="en-US" sz="1400" dirty="0"/>
          </a:p>
        </p:txBody>
      </p:sp>
      <p:sp>
        <p:nvSpPr>
          <p:cNvPr id="6" name="Text 4"/>
          <p:cNvSpPr/>
          <p:nvPr/>
        </p:nvSpPr>
        <p:spPr>
          <a:xfrm>
            <a:off x="640080" y="1856232"/>
            <a:ext cx="7315200" cy="274320"/>
          </a:xfrm>
          <a:prstGeom prst="rect">
            <a:avLst/>
          </a:prstGeom>
          <a:noFill/>
          <a:ln>
            <a:noFill/>
          </a:ln>
        </p:spPr>
        <p:txBody>
          <a:bodyPr wrap="square" rtlCol="0" anchor="ctr"/>
          <a:lstStyle/>
          <a:p>
            <a:pPr marL="0" indent="0">
              <a:buNone/>
            </a:pPr>
            <a:r>
              <a:rPr sz="1300">
                <a:solidFill>
                  <a:srgbClr val="1B1B1B"/>
                </a:solidFill>
                <a:latin typeface="Calibri"/>
              </a:rPr>
              <a:t>Van de medewerkers …</a:t>
            </a:r>
            <a:endParaRPr lang="en-US" sz="1300" dirty="0"/>
          </a:p>
        </p:txBody>
      </p:sp>
      <p:sp>
        <p:nvSpPr>
          <p:cNvPr id="7" name="Shape 5"/>
          <p:cNvSpPr/>
          <p:nvPr/>
        </p:nvSpPr>
        <p:spPr>
          <a:xfrm>
            <a:off x="640080" y="2148840"/>
            <a:ext cx="6400800" cy="457200"/>
          </a:xfrm>
          <a:prstGeom prst="rect">
            <a:avLst/>
          </a:prstGeom>
          <a:solidFill>
            <a:srgbClr val="EEF1F4"/>
          </a:solidFill>
          <a:ln/>
        </p:spPr>
        <p:txBody>
          <a:bodyPr/>
          <a:lstStyle/>
          <a:p>
            <a:endParaRPr/>
          </a:p>
        </p:txBody>
      </p:sp>
      <p:sp>
        <p:nvSpPr>
          <p:cNvPr id="8" name="Shape 6"/>
          <p:cNvSpPr/>
          <p:nvPr/>
        </p:nvSpPr>
        <p:spPr>
          <a:xfrm>
            <a:off x="640080" y="2148840"/>
            <a:ext cx="288036" cy="457200"/>
          </a:xfrm>
          <a:prstGeom prst="rect">
            <a:avLst/>
          </a:prstGeom>
          <a:solidFill>
            <a:srgbClr val="9C6B00"/>
          </a:solidFill>
          <a:ln/>
        </p:spPr>
        <p:txBody>
          <a:bodyPr/>
          <a:lstStyle/>
          <a:p>
            <a:endParaRPr/>
          </a:p>
        </p:txBody>
      </p:sp>
      <p:sp>
        <p:nvSpPr>
          <p:cNvPr id="9" name="Text 7"/>
          <p:cNvSpPr/>
          <p:nvPr/>
        </p:nvSpPr>
        <p:spPr>
          <a:xfrm>
            <a:off x="7132320" y="2103120"/>
            <a:ext cx="1463040" cy="548640"/>
          </a:xfrm>
          <a:prstGeom prst="rect">
            <a:avLst/>
          </a:prstGeom>
          <a:noFill/>
          <a:ln>
            <a:noFill/>
          </a:ln>
        </p:spPr>
        <p:txBody>
          <a:bodyPr wrap="square" rtlCol="0" anchor="ctr"/>
          <a:lstStyle/>
          <a:p>
            <a:pPr marL="0" indent="0">
              <a:buNone/>
            </a:pPr>
            <a:r>
              <a:rPr lang="en-US" sz="1700" b="1" dirty="0">
                <a:solidFill>
                  <a:srgbClr val="9C6B00"/>
                </a:solidFill>
                <a:latin typeface="Georgia" pitchFamily="34" charset="0"/>
                <a:ea typeface="Georgia" pitchFamily="34" charset="-122"/>
                <a:cs typeface="Georgia" pitchFamily="34" charset="-120"/>
              </a:rPr>
              <a:t>3–5%</a:t>
            </a:r>
            <a:endParaRPr lang="en-US" sz="1700" dirty="0"/>
          </a:p>
        </p:txBody>
      </p:sp>
      <p:sp>
        <p:nvSpPr>
          <p:cNvPr id="10" name="Text 8"/>
          <p:cNvSpPr/>
          <p:nvPr/>
        </p:nvSpPr>
        <p:spPr>
          <a:xfrm>
            <a:off x="640080" y="2770632"/>
            <a:ext cx="7315200" cy="274320"/>
          </a:xfrm>
          <a:prstGeom prst="rect">
            <a:avLst/>
          </a:prstGeom>
          <a:noFill/>
          <a:ln>
            <a:noFill/>
          </a:ln>
        </p:spPr>
        <p:txBody>
          <a:bodyPr wrap="square" rtlCol="0" anchor="ctr"/>
          <a:lstStyle/>
          <a:p>
            <a:pPr marL="0" indent="0">
              <a:buNone/>
            </a:pPr>
            <a:r>
              <a:rPr sz="1300">
                <a:solidFill>
                  <a:srgbClr val="1B1B1B"/>
                </a:solidFill>
                <a:latin typeface="Calibri"/>
              </a:rPr>
              <a:t>… levert dit deel van de waarde-toevoegende samenwerking</a:t>
            </a:r>
            <a:endParaRPr lang="en-US" sz="1300" dirty="0"/>
          </a:p>
        </p:txBody>
      </p:sp>
      <p:sp>
        <p:nvSpPr>
          <p:cNvPr id="11" name="Shape 9"/>
          <p:cNvSpPr/>
          <p:nvPr/>
        </p:nvSpPr>
        <p:spPr>
          <a:xfrm>
            <a:off x="640080" y="3063240"/>
            <a:ext cx="6400800" cy="457200"/>
          </a:xfrm>
          <a:prstGeom prst="rect">
            <a:avLst/>
          </a:prstGeom>
          <a:solidFill>
            <a:srgbClr val="EEF1F4"/>
          </a:solidFill>
          <a:ln/>
        </p:spPr>
        <p:txBody>
          <a:bodyPr/>
          <a:lstStyle/>
          <a:p>
            <a:endParaRPr/>
          </a:p>
        </p:txBody>
      </p:sp>
      <p:sp>
        <p:nvSpPr>
          <p:cNvPr id="12" name="Shape 10"/>
          <p:cNvSpPr/>
          <p:nvPr/>
        </p:nvSpPr>
        <p:spPr>
          <a:xfrm>
            <a:off x="640080" y="3063240"/>
            <a:ext cx="1760220" cy="457200"/>
          </a:xfrm>
          <a:prstGeom prst="rect">
            <a:avLst/>
          </a:prstGeom>
          <a:solidFill>
            <a:srgbClr val="9C6B00"/>
          </a:solidFill>
          <a:ln/>
        </p:spPr>
        <p:txBody>
          <a:bodyPr/>
          <a:lstStyle/>
          <a:p>
            <a:endParaRPr/>
          </a:p>
        </p:txBody>
      </p:sp>
      <p:sp>
        <p:nvSpPr>
          <p:cNvPr id="13" name="Text 11"/>
          <p:cNvSpPr/>
          <p:nvPr/>
        </p:nvSpPr>
        <p:spPr>
          <a:xfrm>
            <a:off x="7132320" y="3017520"/>
            <a:ext cx="1463040" cy="548640"/>
          </a:xfrm>
          <a:prstGeom prst="rect">
            <a:avLst/>
          </a:prstGeom>
          <a:noFill/>
          <a:ln>
            <a:noFill/>
          </a:ln>
        </p:spPr>
        <p:txBody>
          <a:bodyPr wrap="square" rtlCol="0" anchor="ctr"/>
          <a:lstStyle/>
          <a:p>
            <a:pPr marL="0" indent="0">
              <a:buNone/>
            </a:pPr>
            <a:r>
              <a:rPr lang="en-US" sz="1700" b="1" dirty="0">
                <a:solidFill>
                  <a:srgbClr val="9C6B00"/>
                </a:solidFill>
                <a:latin typeface="Georgia" pitchFamily="34" charset="0"/>
                <a:ea typeface="Georgia" pitchFamily="34" charset="-122"/>
                <a:cs typeface="Georgia" pitchFamily="34" charset="-120"/>
              </a:rPr>
              <a:t>20–35%</a:t>
            </a:r>
            <a:endParaRPr lang="en-US" sz="1700" dirty="0"/>
          </a:p>
        </p:txBody>
      </p:sp>
      <p:sp>
        <p:nvSpPr>
          <p:cNvPr id="14" name="Text 12"/>
          <p:cNvSpPr/>
          <p:nvPr/>
        </p:nvSpPr>
        <p:spPr>
          <a:xfrm>
            <a:off x="640080" y="3822192"/>
            <a:ext cx="7955280" cy="640080"/>
          </a:xfrm>
          <a:prstGeom prst="rect">
            <a:avLst/>
          </a:prstGeom>
          <a:noFill/>
          <a:ln>
            <a:noFill/>
          </a:ln>
        </p:spPr>
        <p:txBody>
          <a:bodyPr wrap="square" rtlCol="0" anchor="t"/>
          <a:lstStyle/>
          <a:p>
            <a:pPr marL="0" indent="0">
              <a:lnSpc>
                <a:spcPct val="112000"/>
              </a:lnSpc>
              <a:buNone/>
            </a:pPr>
            <a:r>
              <a:rPr sz="1300" dirty="0" err="1">
                <a:solidFill>
                  <a:srgbClr val="1B1B1B"/>
                </a:solidFill>
                <a:latin typeface="Calibri"/>
              </a:rPr>
              <a:t>Waarde-toevoegend</a:t>
            </a:r>
            <a:r>
              <a:rPr sz="1300" dirty="0">
                <a:solidFill>
                  <a:srgbClr val="1B1B1B"/>
                </a:solidFill>
                <a:latin typeface="Calibri"/>
              </a:rPr>
              <a:t> </a:t>
            </a:r>
            <a:r>
              <a:rPr sz="1300" dirty="0" err="1">
                <a:solidFill>
                  <a:srgbClr val="1B1B1B"/>
                </a:solidFill>
                <a:latin typeface="Calibri"/>
              </a:rPr>
              <a:t>betekent</a:t>
            </a:r>
            <a:r>
              <a:rPr sz="1300" dirty="0">
                <a:solidFill>
                  <a:srgbClr val="1B1B1B"/>
                </a:solidFill>
                <a:latin typeface="Calibri"/>
              </a:rPr>
              <a:t> </a:t>
            </a:r>
            <a:r>
              <a:rPr sz="1300" dirty="0" err="1">
                <a:solidFill>
                  <a:srgbClr val="1B1B1B"/>
                </a:solidFill>
                <a:latin typeface="Calibri"/>
              </a:rPr>
              <a:t>hier</a:t>
            </a:r>
            <a:r>
              <a:rPr sz="1300" dirty="0">
                <a:solidFill>
                  <a:srgbClr val="1B1B1B"/>
                </a:solidFill>
                <a:latin typeface="Calibri"/>
              </a:rPr>
              <a:t>: </a:t>
            </a:r>
            <a:r>
              <a:rPr sz="1300" dirty="0" err="1">
                <a:solidFill>
                  <a:srgbClr val="1B1B1B"/>
                </a:solidFill>
                <a:latin typeface="Calibri"/>
              </a:rPr>
              <a:t>advies</a:t>
            </a:r>
            <a:r>
              <a:rPr sz="1300" dirty="0">
                <a:solidFill>
                  <a:srgbClr val="1B1B1B"/>
                </a:solidFill>
                <a:latin typeface="Calibri"/>
              </a:rPr>
              <a:t>, </a:t>
            </a:r>
            <a:r>
              <a:rPr sz="1300" dirty="0" err="1">
                <a:solidFill>
                  <a:srgbClr val="1B1B1B"/>
                </a:solidFill>
                <a:latin typeface="Calibri"/>
              </a:rPr>
              <a:t>informatie</a:t>
            </a:r>
            <a:r>
              <a:rPr sz="1300" dirty="0">
                <a:solidFill>
                  <a:srgbClr val="1B1B1B"/>
                </a:solidFill>
                <a:latin typeface="Calibri"/>
              </a:rPr>
              <a:t>, </a:t>
            </a:r>
            <a:r>
              <a:rPr sz="1300" dirty="0" err="1">
                <a:solidFill>
                  <a:srgbClr val="1B1B1B"/>
                </a:solidFill>
                <a:latin typeface="Calibri"/>
              </a:rPr>
              <a:t>probleemoplossing</a:t>
            </a:r>
            <a:r>
              <a:rPr sz="1300" dirty="0">
                <a:solidFill>
                  <a:srgbClr val="1B1B1B"/>
                </a:solidFill>
                <a:latin typeface="Calibri"/>
              </a:rPr>
              <a:t>, </a:t>
            </a:r>
            <a:r>
              <a:rPr sz="1300" dirty="0" err="1">
                <a:solidFill>
                  <a:srgbClr val="1B1B1B"/>
                </a:solidFill>
                <a:latin typeface="Calibri"/>
              </a:rPr>
              <a:t>toegang</a:t>
            </a:r>
            <a:r>
              <a:rPr sz="1300" dirty="0">
                <a:solidFill>
                  <a:srgbClr val="1B1B1B"/>
                </a:solidFill>
                <a:latin typeface="Calibri"/>
              </a:rPr>
              <a:t> tot </a:t>
            </a:r>
            <a:r>
              <a:rPr sz="1300" dirty="0" err="1">
                <a:solidFill>
                  <a:srgbClr val="1B1B1B"/>
                </a:solidFill>
                <a:latin typeface="Calibri"/>
              </a:rPr>
              <a:t>hulpbronnen</a:t>
            </a:r>
            <a:r>
              <a:rPr sz="1300" dirty="0">
                <a:solidFill>
                  <a:srgbClr val="1B1B1B"/>
                </a:solidFill>
                <a:latin typeface="Calibri"/>
              </a:rPr>
              <a:t> of </a:t>
            </a:r>
            <a:r>
              <a:rPr sz="1300" dirty="0" err="1">
                <a:solidFill>
                  <a:srgbClr val="1B1B1B"/>
                </a:solidFill>
                <a:latin typeface="Calibri"/>
              </a:rPr>
              <a:t>beslisoverleg</a:t>
            </a:r>
            <a:r>
              <a:rPr sz="1300" dirty="0">
                <a:solidFill>
                  <a:srgbClr val="1B1B1B"/>
                </a:solidFill>
                <a:latin typeface="Calibri"/>
              </a:rPr>
              <a:t> </a:t>
            </a:r>
            <a:r>
              <a:rPr sz="1300" dirty="0" err="1">
                <a:solidFill>
                  <a:srgbClr val="1B1B1B"/>
                </a:solidFill>
                <a:latin typeface="Calibri"/>
              </a:rPr>
              <a:t>waar</a:t>
            </a:r>
            <a:r>
              <a:rPr sz="1300" dirty="0">
                <a:solidFill>
                  <a:srgbClr val="1B1B1B"/>
                </a:solidFill>
                <a:latin typeface="Calibri"/>
              </a:rPr>
              <a:t> </a:t>
            </a:r>
            <a:r>
              <a:rPr sz="1300" dirty="0" err="1">
                <a:solidFill>
                  <a:srgbClr val="1B1B1B"/>
                </a:solidFill>
                <a:latin typeface="Calibri"/>
              </a:rPr>
              <a:t>anderen</a:t>
            </a:r>
            <a:r>
              <a:rPr sz="1300" dirty="0">
                <a:solidFill>
                  <a:srgbClr val="1B1B1B"/>
                </a:solidFill>
                <a:latin typeface="Calibri"/>
              </a:rPr>
              <a:t> op </a:t>
            </a:r>
            <a:r>
              <a:rPr sz="1300" dirty="0" err="1">
                <a:solidFill>
                  <a:srgbClr val="1B1B1B"/>
                </a:solidFill>
                <a:latin typeface="Calibri"/>
              </a:rPr>
              <a:t>wachten</a:t>
            </a:r>
            <a:r>
              <a:rPr sz="1300" dirty="0">
                <a:solidFill>
                  <a:srgbClr val="1B1B1B"/>
                </a:solidFill>
                <a:latin typeface="Calibri"/>
              </a:rPr>
              <a:t>. In de </a:t>
            </a:r>
            <a:r>
              <a:rPr sz="1300" dirty="0" err="1">
                <a:solidFill>
                  <a:srgbClr val="1B1B1B"/>
                </a:solidFill>
                <a:latin typeface="Calibri"/>
              </a:rPr>
              <a:t>zorg</a:t>
            </a:r>
            <a:r>
              <a:rPr sz="1300" dirty="0">
                <a:solidFill>
                  <a:srgbClr val="1B1B1B"/>
                </a:solidFill>
                <a:latin typeface="Calibri"/>
              </a:rPr>
              <a:t> </a:t>
            </a:r>
            <a:r>
              <a:rPr sz="1300" dirty="0" err="1">
                <a:solidFill>
                  <a:srgbClr val="1B1B1B"/>
                </a:solidFill>
                <a:latin typeface="Calibri"/>
              </a:rPr>
              <a:t>zijn</a:t>
            </a:r>
            <a:r>
              <a:rPr sz="1300" dirty="0">
                <a:solidFill>
                  <a:srgbClr val="1B1B1B"/>
                </a:solidFill>
                <a:latin typeface="Calibri"/>
              </a:rPr>
              <a:t> </a:t>
            </a:r>
            <a:r>
              <a:rPr sz="1300" dirty="0" err="1">
                <a:solidFill>
                  <a:srgbClr val="1B1B1B"/>
                </a:solidFill>
                <a:latin typeface="Calibri"/>
              </a:rPr>
              <a:t>dit</a:t>
            </a:r>
            <a:r>
              <a:rPr sz="1300" dirty="0">
                <a:solidFill>
                  <a:srgbClr val="1B1B1B"/>
                </a:solidFill>
                <a:latin typeface="Calibri"/>
              </a:rPr>
              <a:t> </a:t>
            </a:r>
            <a:r>
              <a:rPr sz="1300" dirty="0" err="1">
                <a:solidFill>
                  <a:srgbClr val="1B1B1B"/>
                </a:solidFill>
                <a:latin typeface="Calibri"/>
              </a:rPr>
              <a:t>vaak</a:t>
            </a:r>
            <a:r>
              <a:rPr sz="1300" dirty="0">
                <a:solidFill>
                  <a:srgbClr val="1B1B1B"/>
                </a:solidFill>
                <a:latin typeface="Calibri"/>
              </a:rPr>
              <a:t> </a:t>
            </a:r>
            <a:r>
              <a:rPr sz="1300" dirty="0" err="1">
                <a:solidFill>
                  <a:srgbClr val="1B1B1B"/>
                </a:solidFill>
                <a:latin typeface="Calibri"/>
              </a:rPr>
              <a:t>praktijkopleiders</a:t>
            </a:r>
            <a:r>
              <a:rPr sz="1300" dirty="0">
                <a:solidFill>
                  <a:srgbClr val="1B1B1B"/>
                </a:solidFill>
                <a:latin typeface="Calibri"/>
              </a:rPr>
              <a:t>, </a:t>
            </a:r>
            <a:r>
              <a:rPr sz="1300" dirty="0" err="1">
                <a:solidFill>
                  <a:srgbClr val="1B1B1B"/>
                </a:solidFill>
                <a:latin typeface="Calibri"/>
              </a:rPr>
              <a:t>mentoren</a:t>
            </a:r>
            <a:r>
              <a:rPr sz="1300" dirty="0">
                <a:solidFill>
                  <a:srgbClr val="1B1B1B"/>
                </a:solidFill>
                <a:latin typeface="Calibri"/>
              </a:rPr>
              <a:t> </a:t>
            </a:r>
            <a:r>
              <a:rPr sz="1300" dirty="0" err="1">
                <a:solidFill>
                  <a:srgbClr val="1B1B1B"/>
                </a:solidFill>
                <a:latin typeface="Calibri"/>
              </a:rPr>
              <a:t>en</a:t>
            </a:r>
            <a:r>
              <a:rPr sz="1300" dirty="0">
                <a:solidFill>
                  <a:srgbClr val="1B1B1B"/>
                </a:solidFill>
                <a:latin typeface="Calibri"/>
              </a:rPr>
              <a:t> </a:t>
            </a:r>
            <a:r>
              <a:rPr sz="1300" dirty="0" err="1">
                <a:solidFill>
                  <a:srgbClr val="1B1B1B"/>
                </a:solidFill>
                <a:latin typeface="Calibri"/>
              </a:rPr>
              <a:t>natuurlijke</a:t>
            </a:r>
            <a:r>
              <a:rPr sz="1300" dirty="0">
                <a:solidFill>
                  <a:srgbClr val="1B1B1B"/>
                </a:solidFill>
                <a:latin typeface="Calibri"/>
              </a:rPr>
              <a:t> </a:t>
            </a:r>
            <a:r>
              <a:rPr lang="en-US" sz="1300" dirty="0" err="1">
                <a:solidFill>
                  <a:srgbClr val="1B1B1B"/>
                </a:solidFill>
                <a:latin typeface="Calibri"/>
              </a:rPr>
              <a:t>ondersteuners</a:t>
            </a:r>
            <a:r>
              <a:rPr sz="1300" dirty="0">
                <a:solidFill>
                  <a:srgbClr val="1B1B1B"/>
                </a:solidFill>
                <a:latin typeface="Calibri"/>
              </a:rPr>
              <a:t>. </a:t>
            </a:r>
            <a:r>
              <a:rPr sz="1300" dirty="0" err="1">
                <a:solidFill>
                  <a:srgbClr val="1B1B1B"/>
                </a:solidFill>
                <a:latin typeface="Calibri"/>
              </a:rPr>
              <a:t>Bescherm</a:t>
            </a:r>
            <a:r>
              <a:rPr sz="1300" dirty="0">
                <a:solidFill>
                  <a:srgbClr val="1B1B1B"/>
                </a:solidFill>
                <a:latin typeface="Calibri"/>
              </a:rPr>
              <a:t> </a:t>
            </a:r>
            <a:r>
              <a:rPr sz="1300" dirty="0" err="1">
                <a:solidFill>
                  <a:srgbClr val="1B1B1B"/>
                </a:solidFill>
                <a:latin typeface="Calibri"/>
              </a:rPr>
              <a:t>hun</a:t>
            </a:r>
            <a:r>
              <a:rPr sz="1300" dirty="0">
                <a:solidFill>
                  <a:srgbClr val="1B1B1B"/>
                </a:solidFill>
                <a:latin typeface="Calibri"/>
              </a:rPr>
              <a:t> </a:t>
            </a:r>
            <a:r>
              <a:rPr sz="1300" dirty="0" err="1">
                <a:solidFill>
                  <a:srgbClr val="1B1B1B"/>
                </a:solidFill>
                <a:latin typeface="Calibri"/>
              </a:rPr>
              <a:t>tijd</a:t>
            </a:r>
            <a:r>
              <a:rPr sz="1300" dirty="0">
                <a:solidFill>
                  <a:srgbClr val="1B1B1B"/>
                </a:solidFill>
                <a:latin typeface="Calibri"/>
              </a:rPr>
              <a:t>.</a:t>
            </a:r>
            <a:endParaRPr lang="en-US" sz="1450" dirty="0"/>
          </a:p>
        </p:txBody>
      </p:sp>
      <p:sp>
        <p:nvSpPr>
          <p:cNvPr id="15" name="Text 13"/>
          <p:cNvSpPr/>
          <p:nvPr/>
        </p:nvSpPr>
        <p:spPr>
          <a:xfrm>
            <a:off x="1024128" y="4572000"/>
            <a:ext cx="6355080" cy="475488"/>
          </a:xfrm>
          <a:prstGeom prst="rect">
            <a:avLst/>
          </a:prstGeom>
          <a:noFill/>
          <a:ln>
            <a:noFill/>
          </a:ln>
        </p:spPr>
        <p:txBody>
          <a:bodyPr wrap="square" rtlCol="0" anchor="ctr"/>
          <a:lstStyle/>
          <a:p>
            <a:pPr marL="0" indent="0" algn="l">
              <a:lnSpc>
                <a:spcPct val="100000"/>
              </a:lnSpc>
              <a:buNone/>
            </a:pPr>
            <a:r>
              <a:rPr sz="830" i="1">
                <a:solidFill>
                  <a:srgbClr val="5A6066"/>
                </a:solidFill>
                <a:latin typeface="Calibri"/>
              </a:rPr>
              <a:t>Bron: Cross, Rebele &amp; Grant (2016), Harvard Business Review; onderzoek in 300+ organisaties · Wörtler, van de Brake &amp; van der Vegt (2025), Work &amp; Stress.</a:t>
            </a:r>
            <a:endParaRPr lang="en-US" sz="900" dirty="0"/>
          </a:p>
        </p:txBody>
      </p:sp>
      <p:pic>
        <p:nvPicPr>
          <p:cNvPr id="16" name="Image 0" descr="assets/rug_nl_red.png"/>
          <p:cNvPicPr>
            <a:picLocks noChangeAspect="1"/>
          </p:cNvPicPr>
          <p:nvPr/>
        </p:nvPicPr>
        <p:blipFill>
          <a:blip r:embed="rId3"/>
          <a:stretch>
            <a:fillRect/>
          </a:stretch>
        </p:blipFill>
        <p:spPr>
          <a:xfrm>
            <a:off x="7562088" y="4736592"/>
            <a:ext cx="1170432" cy="274408"/>
          </a:xfrm>
          <a:prstGeom prst="rect">
            <a:avLst/>
          </a:prstGeom>
        </p:spPr>
      </p:pic>
      <p:sp>
        <p:nvSpPr>
          <p:cNvPr id="17" name="Text 14"/>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16</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9C6B00"/>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lIns="0" tIns="0" rIns="0" bIns="0" rtlCol="0" anchor="ctr">
            <a:noAutofit/>
          </a:bodyPr>
          <a:lstStyle/>
          <a:p>
            <a:pPr marL="0" indent="0" algn="l">
              <a:buNone/>
            </a:pPr>
            <a:r>
              <a:rPr sz="1250" b="1">
                <a:solidFill>
                  <a:srgbClr val="9C6B00"/>
                </a:solidFill>
                <a:latin typeface="Calibri"/>
              </a:rPr>
              <a:t>SAMENWERKING · WAT U DIRECT KUNT DOEN</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noAutofit/>
          </a:bodyPr>
          <a:lstStyle/>
          <a:p>
            <a:pPr marL="0" indent="0" algn="l">
              <a:lnSpc>
                <a:spcPct val="100000"/>
              </a:lnSpc>
              <a:buNone/>
            </a:pPr>
            <a:r>
              <a:rPr sz="2800" b="1">
                <a:solidFill>
                  <a:srgbClr val="1B1B1B"/>
                </a:solidFill>
                <a:latin typeface="Georgia"/>
              </a:rPr>
              <a:t>Wat u direct kunt doen</a:t>
            </a:r>
            <a:endParaRPr lang="en-US" sz="2800" dirty="0"/>
          </a:p>
        </p:txBody>
      </p:sp>
      <p:sp>
        <p:nvSpPr>
          <p:cNvPr id="5" name="Shape 3"/>
          <p:cNvSpPr/>
          <p:nvPr/>
        </p:nvSpPr>
        <p:spPr>
          <a:xfrm>
            <a:off x="640080" y="1645920"/>
            <a:ext cx="3886200" cy="1298448"/>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6" name="Shape 4"/>
          <p:cNvSpPr/>
          <p:nvPr/>
        </p:nvSpPr>
        <p:spPr>
          <a:xfrm>
            <a:off x="841248" y="1883664"/>
            <a:ext cx="603504" cy="603504"/>
          </a:xfrm>
          <a:prstGeom prst="ellipse">
            <a:avLst/>
          </a:prstGeom>
          <a:solidFill>
            <a:srgbClr val="FFC918"/>
          </a:solidFill>
          <a:ln/>
          <a:effectLst>
            <a:outerShdw blurRad="88900" dist="38100" dir="8100000" algn="bl" rotWithShape="0">
              <a:srgbClr val="1B1B1B">
                <a:alpha val="14000"/>
              </a:srgbClr>
            </a:outerShdw>
          </a:effectLst>
        </p:spPr>
        <p:txBody>
          <a:bodyPr/>
          <a:lstStyle/>
          <a:p>
            <a:endParaRPr/>
          </a:p>
        </p:txBody>
      </p:sp>
      <p:pic>
        <p:nvPicPr>
          <p:cNvPr id="7" name="Image 0" descr="preencoded.png"/>
          <p:cNvPicPr>
            <a:picLocks noChangeAspect="1"/>
          </p:cNvPicPr>
          <p:nvPr/>
        </p:nvPicPr>
        <p:blipFill>
          <a:blip r:embed="rId3"/>
          <a:stretch>
            <a:fillRect/>
          </a:stretch>
        </p:blipFill>
        <p:spPr>
          <a:xfrm>
            <a:off x="992124" y="2034540"/>
            <a:ext cx="301752" cy="301752"/>
          </a:xfrm>
          <a:prstGeom prst="rect">
            <a:avLst/>
          </a:prstGeom>
        </p:spPr>
      </p:pic>
      <p:sp>
        <p:nvSpPr>
          <p:cNvPr id="8" name="Text 5"/>
          <p:cNvSpPr/>
          <p:nvPr/>
        </p:nvSpPr>
        <p:spPr>
          <a:xfrm>
            <a:off x="1600200" y="1773936"/>
            <a:ext cx="2798064" cy="475488"/>
          </a:xfrm>
          <a:prstGeom prst="rect">
            <a:avLst/>
          </a:prstGeom>
          <a:noFill/>
          <a:ln>
            <a:noFill/>
          </a:ln>
        </p:spPr>
        <p:txBody>
          <a:bodyPr wrap="square" lIns="0" tIns="0" rIns="0" bIns="0" rtlCol="0" anchor="ctr">
            <a:noAutofit/>
          </a:bodyPr>
          <a:lstStyle/>
          <a:p>
            <a:pPr marL="0" indent="0">
              <a:lnSpc>
                <a:spcPct val="95000"/>
              </a:lnSpc>
              <a:spcAft>
                <a:spcPts val="0"/>
              </a:spcAft>
              <a:buNone/>
            </a:pPr>
            <a:r>
              <a:rPr lang="en-US" sz="1500" b="1" dirty="0">
                <a:solidFill>
                  <a:srgbClr val="9C6B00"/>
                </a:solidFill>
                <a:latin typeface="Georgia" pitchFamily="34" charset="0"/>
                <a:ea typeface="Georgia" pitchFamily="34" charset="-122"/>
                <a:cs typeface="Georgia" pitchFamily="34" charset="-120"/>
              </a:rPr>
              <a:t>Plan op vertrouwdheid</a:t>
            </a:r>
            <a:endParaRPr lang="en-US" sz="1450" dirty="0"/>
          </a:p>
        </p:txBody>
      </p:sp>
      <p:sp>
        <p:nvSpPr>
          <p:cNvPr id="9" name="Text 6"/>
          <p:cNvSpPr/>
          <p:nvPr/>
        </p:nvSpPr>
        <p:spPr>
          <a:xfrm>
            <a:off x="1600200" y="2304288"/>
            <a:ext cx="2798064" cy="548640"/>
          </a:xfrm>
          <a:prstGeom prst="rect">
            <a:avLst/>
          </a:prstGeom>
          <a:noFill/>
          <a:ln>
            <a:noFill/>
          </a:ln>
        </p:spPr>
        <p:txBody>
          <a:bodyPr wrap="square" lIns="0" tIns="0" rIns="0" bIns="0" rtlCol="0" anchor="t">
            <a:noAutofit/>
          </a:bodyPr>
          <a:lstStyle/>
          <a:p>
            <a:pPr marL="0" indent="0">
              <a:lnSpc>
                <a:spcPct val="105000"/>
              </a:lnSpc>
              <a:spcAft>
                <a:spcPts val="0"/>
              </a:spcAft>
              <a:buNone/>
            </a:pPr>
            <a:r>
              <a:rPr lang="en-US" sz="1090" b="0" dirty="0">
                <a:solidFill>
                  <a:srgbClr val="2F2F2F"/>
                </a:solidFill>
                <a:latin typeface="Calibri" pitchFamily="34" charset="0"/>
                <a:ea typeface="Calibri" pitchFamily="34" charset="-122"/>
                <a:cs typeface="Calibri" pitchFamily="34" charset="-120"/>
              </a:rPr>
              <a:t>Koppel vaste duo’s en trio’s, ook bij wisselende diensten.</a:t>
            </a:r>
            <a:endParaRPr lang="en-US" sz="1150" dirty="0"/>
          </a:p>
        </p:txBody>
      </p:sp>
      <p:sp>
        <p:nvSpPr>
          <p:cNvPr id="10" name="Shape 7"/>
          <p:cNvSpPr/>
          <p:nvPr/>
        </p:nvSpPr>
        <p:spPr>
          <a:xfrm>
            <a:off x="4727448" y="1645920"/>
            <a:ext cx="3886200" cy="1298448"/>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11" name="Shape 8"/>
          <p:cNvSpPr/>
          <p:nvPr/>
        </p:nvSpPr>
        <p:spPr>
          <a:xfrm>
            <a:off x="4928616" y="1883664"/>
            <a:ext cx="603504" cy="603504"/>
          </a:xfrm>
          <a:prstGeom prst="ellipse">
            <a:avLst/>
          </a:prstGeom>
          <a:solidFill>
            <a:srgbClr val="FFC918"/>
          </a:solidFill>
          <a:ln/>
          <a:effectLst>
            <a:outerShdw blurRad="88900" dist="38100" dir="8100000" algn="bl" rotWithShape="0">
              <a:srgbClr val="1B1B1B">
                <a:alpha val="14000"/>
              </a:srgbClr>
            </a:outerShdw>
          </a:effectLst>
        </p:spPr>
        <p:txBody>
          <a:bodyPr/>
          <a:lstStyle/>
          <a:p>
            <a:endParaRPr/>
          </a:p>
        </p:txBody>
      </p:sp>
      <p:pic>
        <p:nvPicPr>
          <p:cNvPr id="12" name="Image 1" descr="preencoded.png"/>
          <p:cNvPicPr>
            <a:picLocks noChangeAspect="1"/>
          </p:cNvPicPr>
          <p:nvPr/>
        </p:nvPicPr>
        <p:blipFill>
          <a:blip r:embed="rId4"/>
          <a:stretch>
            <a:fillRect/>
          </a:stretch>
        </p:blipFill>
        <p:spPr>
          <a:xfrm>
            <a:off x="5079492" y="2034540"/>
            <a:ext cx="301752" cy="301752"/>
          </a:xfrm>
          <a:prstGeom prst="rect">
            <a:avLst/>
          </a:prstGeom>
        </p:spPr>
      </p:pic>
      <p:sp>
        <p:nvSpPr>
          <p:cNvPr id="13" name="Text 9"/>
          <p:cNvSpPr/>
          <p:nvPr/>
        </p:nvSpPr>
        <p:spPr>
          <a:xfrm>
            <a:off x="5687568" y="1773936"/>
            <a:ext cx="2798064" cy="475488"/>
          </a:xfrm>
          <a:prstGeom prst="rect">
            <a:avLst/>
          </a:prstGeom>
          <a:noFill/>
          <a:ln>
            <a:noFill/>
          </a:ln>
        </p:spPr>
        <p:txBody>
          <a:bodyPr wrap="square" lIns="0" tIns="0" rIns="0" bIns="0" rtlCol="0" anchor="ctr">
            <a:noAutofit/>
          </a:bodyPr>
          <a:lstStyle/>
          <a:p>
            <a:pPr marL="0" indent="0">
              <a:lnSpc>
                <a:spcPct val="95000"/>
              </a:lnSpc>
              <a:spcAft>
                <a:spcPts val="0"/>
              </a:spcAft>
              <a:buNone/>
            </a:pPr>
            <a:r>
              <a:rPr sz="1500" b="1">
                <a:solidFill>
                  <a:srgbClr val="9C6B00"/>
                </a:solidFill>
                <a:latin typeface="Georgia"/>
              </a:rPr>
              <a:t>Maak samenwerkingslast zichtbaar</a:t>
            </a:r>
            <a:endParaRPr lang="en-US" sz="1450" dirty="0"/>
          </a:p>
        </p:txBody>
      </p:sp>
      <p:sp>
        <p:nvSpPr>
          <p:cNvPr id="14" name="Text 10"/>
          <p:cNvSpPr/>
          <p:nvPr/>
        </p:nvSpPr>
        <p:spPr>
          <a:xfrm>
            <a:off x="5687568" y="2304288"/>
            <a:ext cx="2798064" cy="548640"/>
          </a:xfrm>
          <a:prstGeom prst="rect">
            <a:avLst/>
          </a:prstGeom>
          <a:noFill/>
          <a:ln>
            <a:noFill/>
          </a:ln>
        </p:spPr>
        <p:txBody>
          <a:bodyPr wrap="square" lIns="0" tIns="0" rIns="0" bIns="0" rtlCol="0" anchor="t">
            <a:noAutofit/>
          </a:bodyPr>
          <a:lstStyle/>
          <a:p>
            <a:pPr marL="0" indent="0">
              <a:lnSpc>
                <a:spcPct val="105000"/>
              </a:lnSpc>
              <a:spcAft>
                <a:spcPts val="0"/>
              </a:spcAft>
              <a:buNone/>
            </a:pPr>
            <a:r>
              <a:rPr lang="en-US" sz="1090" b="0" dirty="0">
                <a:solidFill>
                  <a:srgbClr val="2F2F2F"/>
                </a:solidFill>
                <a:latin typeface="Calibri" pitchFamily="34" charset="0"/>
                <a:ea typeface="Calibri" pitchFamily="34" charset="-122"/>
                <a:cs typeface="Calibri" pitchFamily="34" charset="-120"/>
              </a:rPr>
              <a:t>Geef de helpers, mentoren en coördinatoren tijd en erkenning in het rooster.</a:t>
            </a:r>
            <a:endParaRPr lang="en-US" sz="1150" dirty="0"/>
          </a:p>
        </p:txBody>
      </p:sp>
      <p:sp>
        <p:nvSpPr>
          <p:cNvPr id="15" name="Shape 11"/>
          <p:cNvSpPr/>
          <p:nvPr/>
        </p:nvSpPr>
        <p:spPr>
          <a:xfrm>
            <a:off x="640080" y="3063240"/>
            <a:ext cx="3886200" cy="1298448"/>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16" name="Shape 12"/>
          <p:cNvSpPr/>
          <p:nvPr/>
        </p:nvSpPr>
        <p:spPr>
          <a:xfrm>
            <a:off x="841248" y="3300984"/>
            <a:ext cx="603504" cy="603504"/>
          </a:xfrm>
          <a:prstGeom prst="ellipse">
            <a:avLst/>
          </a:prstGeom>
          <a:solidFill>
            <a:srgbClr val="FFC918"/>
          </a:solidFill>
          <a:ln/>
          <a:effectLst>
            <a:outerShdw blurRad="88900" dist="38100" dir="8100000" algn="bl" rotWithShape="0">
              <a:srgbClr val="1B1B1B">
                <a:alpha val="14000"/>
              </a:srgbClr>
            </a:outerShdw>
          </a:effectLst>
        </p:spPr>
        <p:txBody>
          <a:bodyPr/>
          <a:lstStyle/>
          <a:p>
            <a:endParaRPr/>
          </a:p>
        </p:txBody>
      </p:sp>
      <p:pic>
        <p:nvPicPr>
          <p:cNvPr id="17" name="Image 2" descr="preencoded.png"/>
          <p:cNvPicPr>
            <a:picLocks noChangeAspect="1"/>
          </p:cNvPicPr>
          <p:nvPr/>
        </p:nvPicPr>
        <p:blipFill>
          <a:blip r:embed="rId5"/>
          <a:stretch>
            <a:fillRect/>
          </a:stretch>
        </p:blipFill>
        <p:spPr>
          <a:xfrm>
            <a:off x="992124" y="3451860"/>
            <a:ext cx="301752" cy="301752"/>
          </a:xfrm>
          <a:prstGeom prst="rect">
            <a:avLst/>
          </a:prstGeom>
        </p:spPr>
      </p:pic>
      <p:sp>
        <p:nvSpPr>
          <p:cNvPr id="18" name="Text 13"/>
          <p:cNvSpPr/>
          <p:nvPr/>
        </p:nvSpPr>
        <p:spPr>
          <a:xfrm>
            <a:off x="1600200" y="3191256"/>
            <a:ext cx="2798064" cy="475488"/>
          </a:xfrm>
          <a:prstGeom prst="rect">
            <a:avLst/>
          </a:prstGeom>
          <a:noFill/>
          <a:ln>
            <a:noFill/>
          </a:ln>
        </p:spPr>
        <p:txBody>
          <a:bodyPr wrap="square" lIns="0" tIns="0" rIns="0" bIns="0" rtlCol="0" anchor="ctr">
            <a:noAutofit/>
          </a:bodyPr>
          <a:lstStyle/>
          <a:p>
            <a:pPr marL="0" indent="0">
              <a:lnSpc>
                <a:spcPct val="95000"/>
              </a:lnSpc>
              <a:spcAft>
                <a:spcPts val="0"/>
              </a:spcAft>
              <a:buNone/>
            </a:pPr>
            <a:r>
              <a:rPr lang="en-US" sz="1500" b="1" dirty="0">
                <a:solidFill>
                  <a:srgbClr val="9C6B00"/>
                </a:solidFill>
                <a:latin typeface="Georgia" pitchFamily="34" charset="0"/>
                <a:ea typeface="Georgia" pitchFamily="34" charset="-122"/>
                <a:cs typeface="Georgia" pitchFamily="34" charset="-120"/>
              </a:rPr>
              <a:t>Bescherm overdracht en overleg</a:t>
            </a:r>
            <a:endParaRPr lang="en-US" sz="1450" dirty="0"/>
          </a:p>
        </p:txBody>
      </p:sp>
      <p:sp>
        <p:nvSpPr>
          <p:cNvPr id="19" name="Text 14"/>
          <p:cNvSpPr/>
          <p:nvPr/>
        </p:nvSpPr>
        <p:spPr>
          <a:xfrm>
            <a:off x="1600200" y="3767328"/>
            <a:ext cx="2798064" cy="548640"/>
          </a:xfrm>
          <a:prstGeom prst="rect">
            <a:avLst/>
          </a:prstGeom>
          <a:noFill/>
          <a:ln>
            <a:noFill/>
          </a:ln>
        </p:spPr>
        <p:txBody>
          <a:bodyPr wrap="square" lIns="0" tIns="0" rIns="0" bIns="0" rtlCol="0" anchor="t">
            <a:noAutofit/>
          </a:bodyPr>
          <a:lstStyle/>
          <a:p>
            <a:pPr marL="0" indent="0">
              <a:lnSpc>
                <a:spcPct val="105000"/>
              </a:lnSpc>
              <a:spcAft>
                <a:spcPts val="0"/>
              </a:spcAft>
              <a:buNone/>
            </a:pPr>
            <a:r>
              <a:rPr lang="en-US" sz="1090" b="0" dirty="0">
                <a:solidFill>
                  <a:srgbClr val="2F2F2F"/>
                </a:solidFill>
                <a:latin typeface="Calibri" pitchFamily="34" charset="0"/>
                <a:ea typeface="Calibri" pitchFamily="34" charset="-122"/>
                <a:cs typeface="Calibri" pitchFamily="34" charset="-120"/>
              </a:rPr>
              <a:t>Geroosterde tijd zonder onderbreking voor overdracht en medicatie.</a:t>
            </a:r>
            <a:endParaRPr lang="en-US" sz="1150" dirty="0"/>
          </a:p>
        </p:txBody>
      </p:sp>
      <p:sp>
        <p:nvSpPr>
          <p:cNvPr id="20" name="Shape 15"/>
          <p:cNvSpPr/>
          <p:nvPr/>
        </p:nvSpPr>
        <p:spPr>
          <a:xfrm>
            <a:off x="4727448" y="3063240"/>
            <a:ext cx="3886200" cy="1298448"/>
          </a:xfrm>
          <a:prstGeom prst="rect">
            <a:avLst/>
          </a:prstGeom>
          <a:solidFill>
            <a:srgbClr val="FFFFFF"/>
          </a:solidFill>
          <a:ln w="28575">
            <a:solidFill>
              <a:srgbClr val="9C6B00"/>
            </a:solidFill>
            <a:prstDash val="solid"/>
          </a:ln>
          <a:effectLst>
            <a:outerShdw blurRad="88900" dist="38100" dir="8100000" algn="bl" rotWithShape="0">
              <a:srgbClr val="1B1B1B">
                <a:alpha val="14000"/>
              </a:srgbClr>
            </a:outerShdw>
          </a:effectLst>
        </p:spPr>
        <p:txBody>
          <a:bodyPr/>
          <a:lstStyle/>
          <a:p>
            <a:endParaRPr/>
          </a:p>
        </p:txBody>
      </p:sp>
      <p:sp>
        <p:nvSpPr>
          <p:cNvPr id="21" name="Shape 16"/>
          <p:cNvSpPr/>
          <p:nvPr/>
        </p:nvSpPr>
        <p:spPr>
          <a:xfrm>
            <a:off x="4928616" y="3300984"/>
            <a:ext cx="603504" cy="603504"/>
          </a:xfrm>
          <a:prstGeom prst="ellipse">
            <a:avLst/>
          </a:prstGeom>
          <a:solidFill>
            <a:srgbClr val="FFC918"/>
          </a:solidFill>
          <a:ln/>
          <a:effectLst>
            <a:outerShdw blurRad="88900" dist="38100" dir="8100000" algn="bl" rotWithShape="0">
              <a:srgbClr val="1B1B1B">
                <a:alpha val="14000"/>
              </a:srgbClr>
            </a:outerShdw>
          </a:effectLst>
        </p:spPr>
        <p:txBody>
          <a:bodyPr/>
          <a:lstStyle/>
          <a:p>
            <a:endParaRPr/>
          </a:p>
        </p:txBody>
      </p:sp>
      <p:pic>
        <p:nvPicPr>
          <p:cNvPr id="22" name="Image 3" descr="preencoded.png"/>
          <p:cNvPicPr>
            <a:picLocks noChangeAspect="1"/>
          </p:cNvPicPr>
          <p:nvPr/>
        </p:nvPicPr>
        <p:blipFill>
          <a:blip r:embed="rId6"/>
          <a:stretch>
            <a:fillRect/>
          </a:stretch>
        </p:blipFill>
        <p:spPr>
          <a:xfrm>
            <a:off x="5079492" y="3451860"/>
            <a:ext cx="301752" cy="301752"/>
          </a:xfrm>
          <a:prstGeom prst="rect">
            <a:avLst/>
          </a:prstGeom>
        </p:spPr>
      </p:pic>
      <p:sp>
        <p:nvSpPr>
          <p:cNvPr id="23" name="Text 17"/>
          <p:cNvSpPr/>
          <p:nvPr/>
        </p:nvSpPr>
        <p:spPr>
          <a:xfrm>
            <a:off x="5687568" y="3191256"/>
            <a:ext cx="2798064" cy="475488"/>
          </a:xfrm>
          <a:prstGeom prst="rect">
            <a:avLst/>
          </a:prstGeom>
          <a:noFill/>
          <a:ln>
            <a:noFill/>
          </a:ln>
        </p:spPr>
        <p:txBody>
          <a:bodyPr wrap="square" lIns="0" tIns="0" rIns="0" bIns="0" rtlCol="0" anchor="ctr">
            <a:noAutofit/>
          </a:bodyPr>
          <a:lstStyle/>
          <a:p>
            <a:pPr marL="0" indent="0">
              <a:lnSpc>
                <a:spcPct val="95000"/>
              </a:lnSpc>
              <a:spcAft>
                <a:spcPts val="0"/>
              </a:spcAft>
              <a:buNone/>
            </a:pPr>
            <a:r>
              <a:rPr sz="1500" b="1">
                <a:solidFill>
                  <a:srgbClr val="9C6B00"/>
                </a:solidFill>
                <a:latin typeface="Georgia"/>
              </a:rPr>
              <a:t>Bouw psychologische veiligheid</a:t>
            </a:r>
            <a:endParaRPr lang="en-US" sz="1450" dirty="0"/>
          </a:p>
        </p:txBody>
      </p:sp>
      <p:sp>
        <p:nvSpPr>
          <p:cNvPr id="24" name="Text 18"/>
          <p:cNvSpPr/>
          <p:nvPr/>
        </p:nvSpPr>
        <p:spPr>
          <a:xfrm>
            <a:off x="5687568" y="3767328"/>
            <a:ext cx="2798064" cy="548640"/>
          </a:xfrm>
          <a:prstGeom prst="rect">
            <a:avLst/>
          </a:prstGeom>
          <a:noFill/>
          <a:ln>
            <a:noFill/>
          </a:ln>
        </p:spPr>
        <p:txBody>
          <a:bodyPr wrap="square" lIns="0" tIns="0" rIns="0" bIns="0" rtlCol="0" anchor="t">
            <a:noAutofit/>
          </a:bodyPr>
          <a:lstStyle/>
          <a:p>
            <a:pPr>
              <a:spcAft>
                <a:spcPts val="0"/>
              </a:spcAft>
            </a:pPr>
            <a:r>
              <a:rPr sz="1090" b="0">
                <a:solidFill>
                  <a:srgbClr val="2F2F2F"/>
                </a:solidFill>
              </a:rPr>
              <a:t>Deel eigen fouten; maak melden veilig en nuttig.</a:t>
            </a:r>
          </a:p>
        </p:txBody>
      </p:sp>
      <p:pic>
        <p:nvPicPr>
          <p:cNvPr id="25" name="Image 4" descr="assets/rug_nl_red.png"/>
          <p:cNvPicPr>
            <a:picLocks noChangeAspect="1"/>
          </p:cNvPicPr>
          <p:nvPr/>
        </p:nvPicPr>
        <p:blipFill>
          <a:blip r:embed="rId7"/>
          <a:stretch>
            <a:fillRect/>
          </a:stretch>
        </p:blipFill>
        <p:spPr>
          <a:xfrm>
            <a:off x="7562088" y="4736592"/>
            <a:ext cx="1170432" cy="274408"/>
          </a:xfrm>
          <a:prstGeom prst="rect">
            <a:avLst/>
          </a:prstGeom>
        </p:spPr>
      </p:pic>
      <p:sp>
        <p:nvSpPr>
          <p:cNvPr id="26" name="Text 19"/>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17</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CC0000"/>
        </a:solidFill>
        <a:effectLst/>
      </p:bgPr>
    </p:bg>
    <p:spTree>
      <p:nvGrpSpPr>
        <p:cNvPr id="1" name=""/>
        <p:cNvGrpSpPr/>
        <p:nvPr/>
      </p:nvGrpSpPr>
      <p:grpSpPr>
        <a:xfrm>
          <a:off x="0" y="0"/>
          <a:ext cx="0" cy="0"/>
          <a:chOff x="0" y="0"/>
          <a:chExt cx="0" cy="0"/>
        </a:xfrm>
      </p:grpSpPr>
      <p:pic>
        <p:nvPicPr>
          <p:cNvPr id="10" name="Picture 9" descr="stress.jpg"/>
          <p:cNvPicPr>
            <a:picLocks noChangeAspect="1"/>
          </p:cNvPicPr>
          <p:nvPr/>
        </p:nvPicPr>
        <p:blipFill>
          <a:blip r:embed="rId3"/>
          <a:stretch>
            <a:fillRect/>
          </a:stretch>
        </p:blipFill>
        <p:spPr>
          <a:xfrm>
            <a:off x="6080760" y="0"/>
            <a:ext cx="3063240" cy="5143500"/>
          </a:xfrm>
          <a:prstGeom prst="rect">
            <a:avLst/>
          </a:prstGeom>
        </p:spPr>
      </p:pic>
      <p:sp>
        <p:nvSpPr>
          <p:cNvPr id="2" name="Shape 0"/>
          <p:cNvSpPr/>
          <p:nvPr/>
        </p:nvSpPr>
        <p:spPr>
          <a:xfrm>
            <a:off x="7223760" y="-1280160"/>
            <a:ext cx="4023360" cy="4023360"/>
          </a:xfrm>
          <a:prstGeom prst="ellipse">
            <a:avLst/>
          </a:prstGeom>
          <a:solidFill>
            <a:srgbClr val="7A0000">
              <a:alpha val="18000"/>
            </a:srgbClr>
          </a:solidFill>
          <a:ln/>
        </p:spPr>
        <p:txBody>
          <a:bodyPr/>
          <a:lstStyle/>
          <a:p>
            <a:endParaRPr/>
          </a:p>
        </p:txBody>
      </p:sp>
      <p:sp>
        <p:nvSpPr>
          <p:cNvPr id="3" name="Shape 1"/>
          <p:cNvSpPr/>
          <p:nvPr/>
        </p:nvSpPr>
        <p:spPr>
          <a:xfrm>
            <a:off x="731520" y="1600200"/>
            <a:ext cx="1188720" cy="1188720"/>
          </a:xfrm>
          <a:prstGeom prst="ellipse">
            <a:avLst/>
          </a:prstGeom>
          <a:solidFill>
            <a:srgbClr val="7A0000"/>
          </a:solidFill>
          <a:ln/>
          <a:effectLst>
            <a:outerShdw blurRad="88900" dist="38100" dir="8100000" algn="bl" rotWithShape="0">
              <a:srgbClr val="1B1B1B">
                <a:alpha val="14000"/>
              </a:srgbClr>
            </a:outerShdw>
          </a:effectLst>
        </p:spPr>
        <p:txBody>
          <a:bodyPr/>
          <a:lstStyle/>
          <a:p>
            <a:endParaRPr/>
          </a:p>
        </p:txBody>
      </p:sp>
      <p:pic>
        <p:nvPicPr>
          <p:cNvPr id="4" name="Image 0" descr="preencoded.png"/>
          <p:cNvPicPr>
            <a:picLocks noChangeAspect="1"/>
          </p:cNvPicPr>
          <p:nvPr/>
        </p:nvPicPr>
        <p:blipFill>
          <a:blip r:embed="rId4"/>
          <a:stretch>
            <a:fillRect/>
          </a:stretch>
        </p:blipFill>
        <p:spPr>
          <a:xfrm>
            <a:off x="1028700" y="1897380"/>
            <a:ext cx="594360" cy="594360"/>
          </a:xfrm>
          <a:prstGeom prst="rect">
            <a:avLst/>
          </a:prstGeom>
        </p:spPr>
      </p:pic>
      <p:sp>
        <p:nvSpPr>
          <p:cNvPr id="5" name="Text 2"/>
          <p:cNvSpPr/>
          <p:nvPr/>
        </p:nvSpPr>
        <p:spPr>
          <a:xfrm>
            <a:off x="2194560" y="1737360"/>
            <a:ext cx="5943600" cy="365760"/>
          </a:xfrm>
          <a:prstGeom prst="rect">
            <a:avLst/>
          </a:prstGeom>
          <a:noFill/>
          <a:ln>
            <a:noFill/>
          </a:ln>
        </p:spPr>
        <p:txBody>
          <a:bodyPr wrap="square" lIns="0" tIns="0" rIns="0" bIns="0" rtlCol="0" anchor="ctr">
            <a:noAutofit/>
          </a:bodyPr>
          <a:lstStyle/>
          <a:p>
            <a:pPr marL="0" indent="0">
              <a:spcAft>
                <a:spcPts val="0"/>
              </a:spcAft>
              <a:buNone/>
            </a:pPr>
            <a:r>
              <a:rPr lang="en-US" sz="1400" b="1" kern="0" spc="200" dirty="0">
                <a:solidFill>
                  <a:srgbClr val="FFD9D9"/>
                </a:solidFill>
                <a:latin typeface="Calibri" pitchFamily="34" charset="0"/>
                <a:ea typeface="Calibri" pitchFamily="34" charset="-122"/>
                <a:cs typeface="Calibri" pitchFamily="34" charset="-120"/>
              </a:rPr>
              <a:t>HEFBOOM 3</a:t>
            </a:r>
            <a:endParaRPr lang="en-US" sz="1400" dirty="0"/>
          </a:p>
        </p:txBody>
      </p:sp>
      <p:sp>
        <p:nvSpPr>
          <p:cNvPr id="6" name="Text 3"/>
          <p:cNvSpPr/>
          <p:nvPr/>
        </p:nvSpPr>
        <p:spPr>
          <a:xfrm>
            <a:off x="2176272" y="2121408"/>
            <a:ext cx="3474720" cy="914400"/>
          </a:xfrm>
          <a:prstGeom prst="rect">
            <a:avLst/>
          </a:prstGeom>
          <a:noFill/>
          <a:ln>
            <a:noFill/>
          </a:ln>
        </p:spPr>
        <p:txBody>
          <a:bodyPr wrap="square" lIns="0" tIns="0" rIns="0" bIns="0" rtlCol="0" anchor="ctr"/>
          <a:lstStyle/>
          <a:p>
            <a:pPr marL="0" indent="0">
              <a:buNone/>
            </a:pPr>
            <a:r>
              <a:rPr lang="en-US" sz="3800" b="1" dirty="0">
                <a:solidFill>
                  <a:srgbClr val="FFFFFF"/>
                </a:solidFill>
                <a:latin typeface="Georgia" pitchFamily="34" charset="0"/>
                <a:ea typeface="Georgia" pitchFamily="34" charset="-122"/>
                <a:cs typeface="Georgia" pitchFamily="34" charset="-120"/>
              </a:rPr>
              <a:t>Werkstress</a:t>
            </a:r>
            <a:endParaRPr lang="en-US" sz="3800" dirty="0"/>
          </a:p>
        </p:txBody>
      </p:sp>
      <p:pic>
        <p:nvPicPr>
          <p:cNvPr id="7" name="Image 1" descr="assets/rug_nl_white.png"/>
          <p:cNvPicPr>
            <a:picLocks noChangeAspect="1"/>
          </p:cNvPicPr>
          <p:nvPr/>
        </p:nvPicPr>
        <p:blipFill>
          <a:blip r:embed="rId5"/>
          <a:stretch>
            <a:fillRect/>
          </a:stretch>
        </p:blipFill>
        <p:spPr>
          <a:xfrm>
            <a:off x="7562088" y="4736592"/>
            <a:ext cx="1170432" cy="274408"/>
          </a:xfrm>
          <a:prstGeom prst="rect">
            <a:avLst/>
          </a:prstGeom>
        </p:spPr>
      </p:pic>
      <p:sp>
        <p:nvSpPr>
          <p:cNvPr id="8" name="Text 4"/>
          <p:cNvSpPr/>
          <p:nvPr/>
        </p:nvSpPr>
        <p:spPr>
          <a:xfrm>
            <a:off x="411480" y="4736592"/>
            <a:ext cx="502920" cy="274320"/>
          </a:xfrm>
          <a:prstGeom prst="rect">
            <a:avLst/>
          </a:prstGeom>
          <a:noFill/>
          <a:ln>
            <a:noFill/>
          </a:ln>
        </p:spPr>
        <p:txBody>
          <a:bodyPr wrap="square" rtlCol="0" anchor="ctr"/>
          <a:lstStyle/>
          <a:p>
            <a:pPr marL="0" indent="0">
              <a:buNone/>
            </a:pPr>
            <a:r>
              <a:rPr sz="900">
                <a:solidFill>
                  <a:srgbClr val="6E7780"/>
                </a:solidFill>
                <a:latin typeface="Calibri"/>
              </a:rPr>
              <a:t>18</a:t>
            </a:r>
            <a:endParaRPr lang="en-US" sz="900" dirty="0"/>
          </a:p>
        </p:txBody>
      </p:sp>
      <p:sp>
        <p:nvSpPr>
          <p:cNvPr id="9" name="Text 5"/>
          <p:cNvSpPr/>
          <p:nvPr/>
        </p:nvSpPr>
        <p:spPr>
          <a:xfrm>
            <a:off x="2194560" y="3063240"/>
            <a:ext cx="3566160" cy="548640"/>
          </a:xfrm>
          <a:prstGeom prst="rect">
            <a:avLst/>
          </a:prstGeom>
          <a:noFill/>
          <a:ln>
            <a:noFill/>
          </a:ln>
        </p:spPr>
        <p:txBody>
          <a:bodyPr wrap="square" rtlCol="0" anchor="ctr"/>
          <a:lstStyle/>
          <a:p>
            <a:pPr marL="0" indent="0">
              <a:buNone/>
            </a:pPr>
            <a:r>
              <a:rPr sz="1300">
                <a:solidFill>
                  <a:srgbClr val="FFFFFF"/>
                </a:solidFill>
                <a:latin typeface="Calibri"/>
              </a:rPr>
              <a:t>Welke stress motiveert uw mensen, en welke stress sloopt ze?</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CC0000"/>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CC0000"/>
                </a:solidFill>
                <a:latin typeface="Calibri" pitchFamily="34" charset="0"/>
                <a:ea typeface="Calibri" pitchFamily="34" charset="-122"/>
                <a:cs typeface="Calibri" pitchFamily="34" charset="-120"/>
              </a:rPr>
              <a:t>WERKSTRESS · HET ONDERSCHEID</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lang="en-US" sz="2800" b="1" dirty="0">
                <a:solidFill>
                  <a:srgbClr val="1B1B1B"/>
                </a:solidFill>
                <a:latin typeface="Georgia" pitchFamily="34" charset="0"/>
                <a:ea typeface="Georgia" pitchFamily="34" charset="-122"/>
                <a:cs typeface="Georgia" pitchFamily="34" charset="-120"/>
              </a:rPr>
              <a:t>Niet alle stress is gelijk</a:t>
            </a:r>
            <a:endParaRPr lang="en-US" sz="2800" dirty="0"/>
          </a:p>
        </p:txBody>
      </p:sp>
      <p:sp>
        <p:nvSpPr>
          <p:cNvPr id="5" name="Shape 3"/>
          <p:cNvSpPr/>
          <p:nvPr/>
        </p:nvSpPr>
        <p:spPr>
          <a:xfrm>
            <a:off x="640080" y="1572768"/>
            <a:ext cx="3886200" cy="2103120"/>
          </a:xfrm>
          <a:prstGeom prst="rect">
            <a:avLst/>
          </a:prstGeom>
          <a:solidFill>
            <a:srgbClr val="F3F5F7"/>
          </a:solidFill>
          <a:ln w="12700">
            <a:solidFill>
              <a:srgbClr val="CFD7DF"/>
            </a:solidFill>
            <a:prstDash val="solid"/>
          </a:ln>
        </p:spPr>
        <p:txBody>
          <a:bodyPr/>
          <a:lstStyle/>
          <a:p>
            <a:endParaRPr/>
          </a:p>
        </p:txBody>
      </p:sp>
      <p:sp>
        <p:nvSpPr>
          <p:cNvPr id="6" name="Shape 4"/>
          <p:cNvSpPr/>
          <p:nvPr/>
        </p:nvSpPr>
        <p:spPr>
          <a:xfrm>
            <a:off x="868680" y="1783080"/>
            <a:ext cx="603504" cy="603504"/>
          </a:xfrm>
          <a:prstGeom prst="ellipse">
            <a:avLst/>
          </a:prstGeom>
          <a:solidFill>
            <a:srgbClr val="3E4A56"/>
          </a:solidFill>
          <a:ln/>
          <a:effectLst>
            <a:outerShdw blurRad="88900" dist="38100" dir="8100000" algn="bl" rotWithShape="0">
              <a:srgbClr val="1B1B1B">
                <a:alpha val="14000"/>
              </a:srgbClr>
            </a:outerShdw>
          </a:effectLst>
        </p:spPr>
        <p:txBody>
          <a:bodyPr/>
          <a:lstStyle/>
          <a:p>
            <a:endParaRPr/>
          </a:p>
        </p:txBody>
      </p:sp>
      <p:pic>
        <p:nvPicPr>
          <p:cNvPr id="7" name="Image 0" descr="preencoded.png"/>
          <p:cNvPicPr>
            <a:picLocks noChangeAspect="1"/>
          </p:cNvPicPr>
          <p:nvPr/>
        </p:nvPicPr>
        <p:blipFill>
          <a:blip r:embed="rId3"/>
          <a:stretch>
            <a:fillRect/>
          </a:stretch>
        </p:blipFill>
        <p:spPr>
          <a:xfrm>
            <a:off x="1019556" y="1933956"/>
            <a:ext cx="301752" cy="301752"/>
          </a:xfrm>
          <a:prstGeom prst="rect">
            <a:avLst/>
          </a:prstGeom>
        </p:spPr>
      </p:pic>
      <p:sp>
        <p:nvSpPr>
          <p:cNvPr id="8" name="Text 5"/>
          <p:cNvSpPr/>
          <p:nvPr/>
        </p:nvSpPr>
        <p:spPr>
          <a:xfrm>
            <a:off x="1627632" y="1801368"/>
            <a:ext cx="2743200" cy="411480"/>
          </a:xfrm>
          <a:prstGeom prst="rect">
            <a:avLst/>
          </a:prstGeom>
          <a:noFill/>
          <a:ln>
            <a:noFill/>
          </a:ln>
        </p:spPr>
        <p:txBody>
          <a:bodyPr wrap="square" rtlCol="0" anchor="ctr">
            <a:noAutofit/>
          </a:bodyPr>
          <a:lstStyle/>
          <a:p>
            <a:pPr marL="0" indent="0">
              <a:spcAft>
                <a:spcPts val="0"/>
              </a:spcAft>
              <a:buNone/>
            </a:pPr>
            <a:r>
              <a:rPr sz="1800" b="1">
                <a:solidFill>
                  <a:srgbClr val="3E4A56"/>
                </a:solidFill>
                <a:latin typeface="Georgia"/>
              </a:rPr>
              <a:t>Uitdagende stress</a:t>
            </a:r>
            <a:endParaRPr lang="en-US" sz="1800" dirty="0"/>
          </a:p>
        </p:txBody>
      </p:sp>
      <p:sp>
        <p:nvSpPr>
          <p:cNvPr id="9" name="Text 6"/>
          <p:cNvSpPr/>
          <p:nvPr/>
        </p:nvSpPr>
        <p:spPr>
          <a:xfrm>
            <a:off x="868680" y="2542032"/>
            <a:ext cx="3429000" cy="1097280"/>
          </a:xfrm>
          <a:prstGeom prst="rect">
            <a:avLst/>
          </a:prstGeom>
          <a:noFill/>
          <a:ln>
            <a:noFill/>
          </a:ln>
        </p:spPr>
        <p:txBody>
          <a:bodyPr wrap="square" rtlCol="0" anchor="t"/>
          <a:lstStyle/>
          <a:p>
            <a:pPr marL="342900" indent="-342900">
              <a:lnSpc>
                <a:spcPct val="106000"/>
              </a:lnSpc>
              <a:spcAft>
                <a:spcPts val="400"/>
              </a:spcAft>
              <a:buSzPct val="100000"/>
              <a:buChar char="•"/>
            </a:pPr>
            <a:r>
              <a:rPr sz="1250" dirty="0" err="1">
                <a:solidFill>
                  <a:srgbClr val="1B1B1B"/>
                </a:solidFill>
                <a:latin typeface="Calibri"/>
              </a:rPr>
              <a:t>Complexe</a:t>
            </a:r>
            <a:r>
              <a:rPr sz="1250" dirty="0">
                <a:solidFill>
                  <a:srgbClr val="1B1B1B"/>
                </a:solidFill>
                <a:latin typeface="Calibri"/>
              </a:rPr>
              <a:t> </a:t>
            </a:r>
            <a:r>
              <a:rPr sz="1250" dirty="0" err="1">
                <a:solidFill>
                  <a:srgbClr val="1B1B1B"/>
                </a:solidFill>
                <a:latin typeface="Calibri"/>
              </a:rPr>
              <a:t>casuïstiek</a:t>
            </a:r>
            <a:r>
              <a:rPr sz="1250" dirty="0">
                <a:solidFill>
                  <a:srgbClr val="1B1B1B"/>
                </a:solidFill>
                <a:latin typeface="Calibri"/>
              </a:rPr>
              <a:t>, </a:t>
            </a:r>
            <a:r>
              <a:rPr sz="1250" dirty="0" err="1">
                <a:solidFill>
                  <a:srgbClr val="1B1B1B"/>
                </a:solidFill>
                <a:latin typeface="Calibri"/>
              </a:rPr>
              <a:t>verantwoordelijkheid</a:t>
            </a:r>
            <a:r>
              <a:rPr sz="1250" dirty="0">
                <a:solidFill>
                  <a:srgbClr val="1B1B1B"/>
                </a:solidFill>
                <a:latin typeface="Calibri"/>
              </a:rPr>
              <a:t>, </a:t>
            </a:r>
            <a:r>
              <a:rPr lang="en-US" sz="1250" dirty="0" err="1">
                <a:solidFill>
                  <a:srgbClr val="1B1B1B"/>
                </a:solidFill>
                <a:latin typeface="Calibri"/>
              </a:rPr>
              <a:t>tijdsdruk</a:t>
            </a:r>
            <a:endParaRPr lang="en-US" sz="1250" dirty="0"/>
          </a:p>
          <a:p>
            <a:r>
              <a:rPr sz="1250" dirty="0" err="1">
                <a:solidFill>
                  <a:srgbClr val="1B1B1B"/>
                </a:solidFill>
                <a:latin typeface="Calibri"/>
              </a:rPr>
              <a:t>Kost</a:t>
            </a:r>
            <a:r>
              <a:rPr sz="1250" dirty="0">
                <a:solidFill>
                  <a:srgbClr val="1B1B1B"/>
                </a:solidFill>
                <a:latin typeface="Calibri"/>
              </a:rPr>
              <a:t> </a:t>
            </a:r>
            <a:r>
              <a:rPr sz="1250" dirty="0" err="1">
                <a:solidFill>
                  <a:srgbClr val="1B1B1B"/>
                </a:solidFill>
                <a:latin typeface="Calibri"/>
              </a:rPr>
              <a:t>energie</a:t>
            </a:r>
            <a:r>
              <a:rPr sz="1250" dirty="0">
                <a:solidFill>
                  <a:srgbClr val="1B1B1B"/>
                </a:solidFill>
                <a:latin typeface="Calibri"/>
              </a:rPr>
              <a:t> </a:t>
            </a:r>
            <a:r>
              <a:rPr sz="1250" dirty="0" err="1">
                <a:solidFill>
                  <a:srgbClr val="1B1B1B"/>
                </a:solidFill>
                <a:latin typeface="Calibri"/>
              </a:rPr>
              <a:t>én</a:t>
            </a:r>
            <a:r>
              <a:rPr sz="1250" dirty="0">
                <a:solidFill>
                  <a:srgbClr val="1B1B1B"/>
                </a:solidFill>
                <a:latin typeface="Calibri"/>
              </a:rPr>
              <a:t> </a:t>
            </a:r>
            <a:r>
              <a:rPr sz="1250" dirty="0" err="1">
                <a:solidFill>
                  <a:srgbClr val="1B1B1B"/>
                </a:solidFill>
                <a:latin typeface="Calibri"/>
              </a:rPr>
              <a:t>motiveert</a:t>
            </a:r>
            <a:endParaRPr sz="1250" dirty="0">
              <a:solidFill>
                <a:srgbClr val="1B1B1B"/>
              </a:solidFill>
              <a:latin typeface="Calibri"/>
            </a:endParaRPr>
          </a:p>
          <a:p>
            <a:r>
              <a:rPr sz="1250" dirty="0" err="1">
                <a:solidFill>
                  <a:srgbClr val="1B1B1B"/>
                </a:solidFill>
                <a:latin typeface="Calibri"/>
              </a:rPr>
              <a:t>Positief</a:t>
            </a:r>
            <a:r>
              <a:rPr sz="1250" dirty="0">
                <a:solidFill>
                  <a:srgbClr val="1B1B1B"/>
                </a:solidFill>
                <a:latin typeface="Calibri"/>
              </a:rPr>
              <a:t>, </a:t>
            </a:r>
            <a:r>
              <a:rPr sz="1250" dirty="0" err="1">
                <a:solidFill>
                  <a:srgbClr val="1B1B1B"/>
                </a:solidFill>
                <a:latin typeface="Calibri"/>
              </a:rPr>
              <a:t>mits</a:t>
            </a:r>
            <a:r>
              <a:rPr sz="1250" dirty="0">
                <a:solidFill>
                  <a:srgbClr val="1B1B1B"/>
                </a:solidFill>
                <a:latin typeface="Calibri"/>
              </a:rPr>
              <a:t> er </a:t>
            </a:r>
            <a:r>
              <a:rPr sz="1250" dirty="0" err="1">
                <a:solidFill>
                  <a:srgbClr val="1B1B1B"/>
                </a:solidFill>
                <a:latin typeface="Calibri"/>
              </a:rPr>
              <a:t>hersteltijd</a:t>
            </a:r>
            <a:r>
              <a:rPr sz="1250" dirty="0">
                <a:solidFill>
                  <a:srgbClr val="1B1B1B"/>
                </a:solidFill>
                <a:latin typeface="Calibri"/>
              </a:rPr>
              <a:t> is</a:t>
            </a:r>
          </a:p>
        </p:txBody>
      </p:sp>
      <p:sp>
        <p:nvSpPr>
          <p:cNvPr id="10" name="Shape 7"/>
          <p:cNvSpPr/>
          <p:nvPr/>
        </p:nvSpPr>
        <p:spPr>
          <a:xfrm>
            <a:off x="4727448" y="1572768"/>
            <a:ext cx="3886200" cy="2103120"/>
          </a:xfrm>
          <a:prstGeom prst="rect">
            <a:avLst/>
          </a:prstGeom>
          <a:solidFill>
            <a:srgbClr val="FAE6E6"/>
          </a:solidFill>
          <a:ln w="12700">
            <a:solidFill>
              <a:srgbClr val="CC0000"/>
            </a:solidFill>
            <a:prstDash val="solid"/>
          </a:ln>
        </p:spPr>
        <p:txBody>
          <a:bodyPr/>
          <a:lstStyle/>
          <a:p>
            <a:endParaRPr/>
          </a:p>
        </p:txBody>
      </p:sp>
      <p:sp>
        <p:nvSpPr>
          <p:cNvPr id="11" name="Shape 8"/>
          <p:cNvSpPr/>
          <p:nvPr/>
        </p:nvSpPr>
        <p:spPr>
          <a:xfrm>
            <a:off x="4956048" y="1783080"/>
            <a:ext cx="603504" cy="603504"/>
          </a:xfrm>
          <a:prstGeom prst="ellipse">
            <a:avLst/>
          </a:prstGeom>
          <a:solidFill>
            <a:srgbClr val="CC0000"/>
          </a:solidFill>
          <a:ln/>
          <a:effectLst>
            <a:outerShdw blurRad="88900" dist="38100" dir="8100000" algn="bl" rotWithShape="0">
              <a:srgbClr val="1B1B1B">
                <a:alpha val="14000"/>
              </a:srgbClr>
            </a:outerShdw>
          </a:effectLst>
        </p:spPr>
        <p:txBody>
          <a:bodyPr/>
          <a:lstStyle/>
          <a:p>
            <a:endParaRPr/>
          </a:p>
        </p:txBody>
      </p:sp>
      <p:pic>
        <p:nvPicPr>
          <p:cNvPr id="12" name="Image 1" descr="preencoded.png"/>
          <p:cNvPicPr>
            <a:picLocks noChangeAspect="1"/>
          </p:cNvPicPr>
          <p:nvPr/>
        </p:nvPicPr>
        <p:blipFill>
          <a:blip r:embed="rId4"/>
          <a:stretch>
            <a:fillRect/>
          </a:stretch>
        </p:blipFill>
        <p:spPr>
          <a:xfrm>
            <a:off x="5106924" y="1933956"/>
            <a:ext cx="301752" cy="301752"/>
          </a:xfrm>
          <a:prstGeom prst="rect">
            <a:avLst/>
          </a:prstGeom>
        </p:spPr>
      </p:pic>
      <p:sp>
        <p:nvSpPr>
          <p:cNvPr id="13" name="Text 9"/>
          <p:cNvSpPr/>
          <p:nvPr/>
        </p:nvSpPr>
        <p:spPr>
          <a:xfrm>
            <a:off x="5715000" y="1801368"/>
            <a:ext cx="2743200" cy="411480"/>
          </a:xfrm>
          <a:prstGeom prst="rect">
            <a:avLst/>
          </a:prstGeom>
          <a:noFill/>
          <a:ln>
            <a:noFill/>
          </a:ln>
        </p:spPr>
        <p:txBody>
          <a:bodyPr wrap="square" rtlCol="0" anchor="ctr">
            <a:noAutofit/>
          </a:bodyPr>
          <a:lstStyle/>
          <a:p>
            <a:pPr marL="0" indent="0">
              <a:spcAft>
                <a:spcPts val="0"/>
              </a:spcAft>
              <a:buNone/>
            </a:pPr>
            <a:r>
              <a:rPr sz="1800" b="1">
                <a:solidFill>
                  <a:srgbClr val="CC0000"/>
                </a:solidFill>
                <a:latin typeface="Georgia"/>
              </a:rPr>
              <a:t>Belemmerende stress</a:t>
            </a:r>
            <a:endParaRPr lang="en-US" sz="1800" dirty="0"/>
          </a:p>
        </p:txBody>
      </p:sp>
      <p:sp>
        <p:nvSpPr>
          <p:cNvPr id="14" name="Text 10"/>
          <p:cNvSpPr/>
          <p:nvPr/>
        </p:nvSpPr>
        <p:spPr>
          <a:xfrm>
            <a:off x="4956048" y="2542032"/>
            <a:ext cx="3429000" cy="1097280"/>
          </a:xfrm>
          <a:prstGeom prst="rect">
            <a:avLst/>
          </a:prstGeom>
          <a:noFill/>
          <a:ln>
            <a:noFill/>
          </a:ln>
        </p:spPr>
        <p:txBody>
          <a:bodyPr wrap="square" rtlCol="0" anchor="t"/>
          <a:lstStyle/>
          <a:p>
            <a:pPr marL="342900" indent="-342900">
              <a:lnSpc>
                <a:spcPct val="106000"/>
              </a:lnSpc>
              <a:spcAft>
                <a:spcPts val="400"/>
              </a:spcAft>
              <a:buSzPct val="100000"/>
              <a:buChar char="•"/>
            </a:pPr>
            <a:r>
              <a:rPr sz="1250" dirty="0" err="1">
                <a:solidFill>
                  <a:srgbClr val="1B1B1B"/>
                </a:solidFill>
                <a:latin typeface="Calibri"/>
              </a:rPr>
              <a:t>Bureaucratie</a:t>
            </a:r>
            <a:r>
              <a:rPr sz="1250" dirty="0">
                <a:solidFill>
                  <a:srgbClr val="1B1B1B"/>
                </a:solidFill>
                <a:latin typeface="Calibri"/>
              </a:rPr>
              <a:t>,</a:t>
            </a:r>
            <a:r>
              <a:rPr lang="en-US" sz="1250" dirty="0">
                <a:solidFill>
                  <a:srgbClr val="1B1B1B"/>
                </a:solidFill>
                <a:latin typeface="Calibri"/>
              </a:rPr>
              <a:t> conflict, </a:t>
            </a:r>
            <a:r>
              <a:rPr lang="en-US" sz="1250" dirty="0" err="1">
                <a:solidFill>
                  <a:srgbClr val="1B1B1B"/>
                </a:solidFill>
                <a:latin typeface="Calibri"/>
              </a:rPr>
              <a:t>onduidelijke</a:t>
            </a:r>
            <a:r>
              <a:rPr lang="en-US" sz="1250" dirty="0">
                <a:solidFill>
                  <a:srgbClr val="1B1B1B"/>
                </a:solidFill>
                <a:latin typeface="Calibri"/>
              </a:rPr>
              <a:t> </a:t>
            </a:r>
            <a:r>
              <a:rPr lang="en-US" sz="1250" dirty="0" err="1">
                <a:solidFill>
                  <a:srgbClr val="1B1B1B"/>
                </a:solidFill>
                <a:latin typeface="Calibri"/>
              </a:rPr>
              <a:t>eisen</a:t>
            </a:r>
            <a:endParaRPr lang="en-US" sz="1250" dirty="0"/>
          </a:p>
          <a:p>
            <a:endParaRPr lang="en-US" sz="1250" dirty="0">
              <a:solidFill>
                <a:srgbClr val="1B1B1B"/>
              </a:solidFill>
              <a:latin typeface="Calibri"/>
            </a:endParaRPr>
          </a:p>
          <a:p>
            <a:r>
              <a:rPr sz="1250" dirty="0" err="1">
                <a:solidFill>
                  <a:srgbClr val="1B1B1B"/>
                </a:solidFill>
                <a:latin typeface="Calibri"/>
              </a:rPr>
              <a:t>Kost</a:t>
            </a:r>
            <a:r>
              <a:rPr sz="1250" dirty="0">
                <a:solidFill>
                  <a:srgbClr val="1B1B1B"/>
                </a:solidFill>
                <a:latin typeface="Calibri"/>
              </a:rPr>
              <a:t> </a:t>
            </a:r>
            <a:r>
              <a:rPr sz="1250" dirty="0" err="1">
                <a:solidFill>
                  <a:srgbClr val="1B1B1B"/>
                </a:solidFill>
                <a:latin typeface="Calibri"/>
              </a:rPr>
              <a:t>energie</a:t>
            </a:r>
            <a:r>
              <a:rPr sz="1250" dirty="0">
                <a:solidFill>
                  <a:srgbClr val="1B1B1B"/>
                </a:solidFill>
                <a:latin typeface="Calibri"/>
              </a:rPr>
              <a:t> </a:t>
            </a:r>
            <a:r>
              <a:rPr sz="1250" dirty="0" err="1">
                <a:solidFill>
                  <a:srgbClr val="1B1B1B"/>
                </a:solidFill>
                <a:latin typeface="Calibri"/>
              </a:rPr>
              <a:t>én</a:t>
            </a:r>
            <a:r>
              <a:rPr sz="1250" dirty="0">
                <a:solidFill>
                  <a:srgbClr val="1B1B1B"/>
                </a:solidFill>
                <a:latin typeface="Calibri"/>
              </a:rPr>
              <a:t> </a:t>
            </a:r>
            <a:r>
              <a:rPr sz="1250" dirty="0" err="1">
                <a:solidFill>
                  <a:srgbClr val="1B1B1B"/>
                </a:solidFill>
                <a:latin typeface="Calibri"/>
              </a:rPr>
              <a:t>haalt</a:t>
            </a:r>
            <a:r>
              <a:rPr sz="1250" dirty="0">
                <a:solidFill>
                  <a:srgbClr val="1B1B1B"/>
                </a:solidFill>
                <a:latin typeface="Calibri"/>
              </a:rPr>
              <a:t> </a:t>
            </a:r>
            <a:r>
              <a:rPr sz="1250" dirty="0" err="1">
                <a:solidFill>
                  <a:srgbClr val="1B1B1B"/>
                </a:solidFill>
                <a:latin typeface="Calibri"/>
              </a:rPr>
              <a:t>motivatie</a:t>
            </a:r>
            <a:r>
              <a:rPr sz="1250" dirty="0">
                <a:solidFill>
                  <a:srgbClr val="1B1B1B"/>
                </a:solidFill>
                <a:latin typeface="Calibri"/>
              </a:rPr>
              <a:t> </a:t>
            </a:r>
            <a:r>
              <a:rPr sz="1250" dirty="0" err="1">
                <a:solidFill>
                  <a:srgbClr val="1B1B1B"/>
                </a:solidFill>
                <a:latin typeface="Calibri"/>
              </a:rPr>
              <a:t>weg</a:t>
            </a:r>
            <a:endParaRPr sz="1250" dirty="0">
              <a:solidFill>
                <a:srgbClr val="1B1B1B"/>
              </a:solidFill>
              <a:latin typeface="Calibri"/>
            </a:endParaRPr>
          </a:p>
        </p:txBody>
      </p:sp>
      <p:sp>
        <p:nvSpPr>
          <p:cNvPr id="15" name="Shape 11"/>
          <p:cNvSpPr/>
          <p:nvPr/>
        </p:nvSpPr>
        <p:spPr>
          <a:xfrm>
            <a:off x="640080" y="3767328"/>
            <a:ext cx="7973568" cy="713232"/>
          </a:xfrm>
          <a:prstGeom prst="rect">
            <a:avLst/>
          </a:prstGeom>
          <a:solidFill>
            <a:srgbClr val="F4F7F9"/>
          </a:solidFill>
          <a:ln w="12700">
            <a:solidFill>
              <a:srgbClr val="E3E7EB"/>
            </a:solidFill>
            <a:prstDash val="solid"/>
          </a:ln>
        </p:spPr>
        <p:txBody>
          <a:bodyPr/>
          <a:lstStyle/>
          <a:p>
            <a:endParaRPr/>
          </a:p>
        </p:txBody>
      </p:sp>
      <p:sp>
        <p:nvSpPr>
          <p:cNvPr id="16" name="Text 12"/>
          <p:cNvSpPr/>
          <p:nvPr/>
        </p:nvSpPr>
        <p:spPr>
          <a:xfrm>
            <a:off x="868680" y="3767328"/>
            <a:ext cx="7543800" cy="713232"/>
          </a:xfrm>
          <a:prstGeom prst="rect">
            <a:avLst/>
          </a:prstGeom>
          <a:noFill/>
          <a:ln>
            <a:noFill/>
          </a:ln>
        </p:spPr>
        <p:txBody>
          <a:bodyPr wrap="square" rtlCol="0" anchor="ctr"/>
          <a:lstStyle/>
          <a:p>
            <a:pPr marL="0" indent="0">
              <a:lnSpc>
                <a:spcPct val="108000"/>
              </a:lnSpc>
              <a:buNone/>
            </a:pPr>
            <a:r>
              <a:rPr sz="1350">
                <a:solidFill>
                  <a:srgbClr val="1B1B1B"/>
                </a:solidFill>
                <a:latin typeface="Calibri"/>
              </a:rPr>
              <a:t>De opdracht: schrap belemmerende stress, bescherm uitdagende stress. Laat de inhoudelijke uitdaging staan; haal de last eromheen weg.</a:t>
            </a:r>
            <a:endParaRPr lang="en-US" sz="1350" dirty="0"/>
          </a:p>
        </p:txBody>
      </p:sp>
      <p:sp>
        <p:nvSpPr>
          <p:cNvPr id="17" name="Text 13"/>
          <p:cNvSpPr/>
          <p:nvPr/>
        </p:nvSpPr>
        <p:spPr>
          <a:xfrm>
            <a:off x="1024128" y="4572000"/>
            <a:ext cx="6355080" cy="475488"/>
          </a:xfrm>
          <a:prstGeom prst="rect">
            <a:avLst/>
          </a:prstGeom>
          <a:noFill/>
          <a:ln>
            <a:noFill/>
          </a:ln>
        </p:spPr>
        <p:txBody>
          <a:bodyPr wrap="square" rtlCol="0" anchor="ctr"/>
          <a:lstStyle/>
          <a:p>
            <a:pPr marL="0" indent="0" algn="l">
              <a:lnSpc>
                <a:spcPct val="100000"/>
              </a:lnSpc>
              <a:buNone/>
            </a:pPr>
            <a:r>
              <a:rPr sz="850" i="1">
                <a:solidFill>
                  <a:srgbClr val="5A6066"/>
                </a:solidFill>
                <a:latin typeface="Calibri"/>
              </a:rPr>
              <a:t>Bron: LePine, Podsakoff &amp; LePine (2005), Academy of Management Journal · Podsakoff, LePine &amp; LePine (2007), Journal of Applied Psychology (meta-analyses, 101 + 183 samples).</a:t>
            </a:r>
            <a:endParaRPr lang="en-US" sz="900" dirty="0"/>
          </a:p>
        </p:txBody>
      </p:sp>
      <p:pic>
        <p:nvPicPr>
          <p:cNvPr id="18" name="Image 2" descr="assets/rug_nl_red.png"/>
          <p:cNvPicPr>
            <a:picLocks noChangeAspect="1"/>
          </p:cNvPicPr>
          <p:nvPr/>
        </p:nvPicPr>
        <p:blipFill>
          <a:blip r:embed="rId5"/>
          <a:stretch>
            <a:fillRect/>
          </a:stretch>
        </p:blipFill>
        <p:spPr>
          <a:xfrm>
            <a:off x="7562088" y="4736592"/>
            <a:ext cx="1170432" cy="274408"/>
          </a:xfrm>
          <a:prstGeom prst="rect">
            <a:avLst/>
          </a:prstGeom>
        </p:spPr>
      </p:pic>
      <p:sp>
        <p:nvSpPr>
          <p:cNvPr id="19" name="Text 14"/>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19</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val 1"/>
          <p:cNvSpPr/>
          <p:nvPr/>
        </p:nvSpPr>
        <p:spPr>
          <a:xfrm>
            <a:off x="640080" y="384048"/>
            <a:ext cx="146304" cy="146304"/>
          </a:xfrm>
          <a:prstGeom prst="ellipse">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868680" y="310896"/>
            <a:ext cx="7589520" cy="274320"/>
          </a:xfrm>
          <a:prstGeom prst="rect">
            <a:avLst/>
          </a:prstGeom>
          <a:noFill/>
          <a:ln>
            <a:noFill/>
          </a:ln>
        </p:spPr>
        <p:txBody>
          <a:bodyPr wrap="none">
            <a:spAutoFit/>
          </a:bodyPr>
          <a:lstStyle/>
          <a:p>
            <a:r>
              <a:rPr sz="1250" b="1">
                <a:solidFill>
                  <a:srgbClr val="CC0000"/>
                </a:solidFill>
                <a:latin typeface="Calibri"/>
              </a:rPr>
              <a:t>WERKSTRESS · DE CIJFERS</a:t>
            </a:r>
          </a:p>
        </p:txBody>
      </p:sp>
      <p:sp>
        <p:nvSpPr>
          <p:cNvPr id="4" name="TextBox 3"/>
          <p:cNvSpPr txBox="1"/>
          <p:nvPr/>
        </p:nvSpPr>
        <p:spPr>
          <a:xfrm>
            <a:off x="621792" y="566928"/>
            <a:ext cx="8046720" cy="868680"/>
          </a:xfrm>
          <a:prstGeom prst="rect">
            <a:avLst/>
          </a:prstGeom>
          <a:noFill/>
          <a:ln>
            <a:noFill/>
          </a:ln>
        </p:spPr>
        <p:txBody>
          <a:bodyPr wrap="none">
            <a:spAutoFit/>
          </a:bodyPr>
          <a:lstStyle/>
          <a:p>
            <a:r>
              <a:rPr sz="2800" b="1">
                <a:solidFill>
                  <a:srgbClr val="1B1B1B"/>
                </a:solidFill>
                <a:latin typeface="Georgia"/>
              </a:rPr>
              <a:t>Stress werkt door in verloop én uitputting</a:t>
            </a:r>
          </a:p>
        </p:txBody>
      </p:sp>
      <p:sp>
        <p:nvSpPr>
          <p:cNvPr id="5" name="TextBox 4"/>
          <p:cNvSpPr txBox="1"/>
          <p:nvPr/>
        </p:nvSpPr>
        <p:spPr>
          <a:xfrm>
            <a:off x="640080" y="1353312"/>
            <a:ext cx="8046720" cy="384048"/>
          </a:xfrm>
          <a:prstGeom prst="rect">
            <a:avLst/>
          </a:prstGeom>
          <a:noFill/>
          <a:ln>
            <a:noFill/>
          </a:ln>
        </p:spPr>
        <p:txBody>
          <a:bodyPr wrap="none">
            <a:spAutoFit/>
          </a:bodyPr>
          <a:lstStyle/>
          <a:p>
            <a:r>
              <a:rPr sz="1420">
                <a:solidFill>
                  <a:srgbClr val="1B1B1B"/>
                </a:solidFill>
                <a:latin typeface="Calibri"/>
              </a:rPr>
              <a:t>Hindrance stress kost energie zonder waarde toe te voegen.</a:t>
            </a:r>
          </a:p>
        </p:txBody>
      </p:sp>
      <p:sp>
        <p:nvSpPr>
          <p:cNvPr id="6" name="Rounded Rectangle 5"/>
          <p:cNvSpPr/>
          <p:nvPr/>
        </p:nvSpPr>
        <p:spPr>
          <a:xfrm>
            <a:off x="640080" y="1755648"/>
            <a:ext cx="3459840" cy="329184"/>
          </a:xfrm>
          <a:prstGeom prst="roundRect">
            <a:avLst/>
          </a:prstGeom>
          <a:solidFill>
            <a:srgbClr val="FAE6E6"/>
          </a:solidFill>
          <a:ln w="127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749808" y="1819656"/>
            <a:ext cx="3240000" cy="201168"/>
          </a:xfrm>
          <a:prstGeom prst="rect">
            <a:avLst/>
          </a:prstGeom>
          <a:noFill/>
          <a:ln>
            <a:noFill/>
          </a:ln>
        </p:spPr>
        <p:txBody>
          <a:bodyPr wrap="none">
            <a:spAutoFit/>
          </a:bodyPr>
          <a:lstStyle/>
          <a:p>
            <a:pPr algn="ctr"/>
            <a:r>
              <a:rPr sz="950" b="1" dirty="0">
                <a:solidFill>
                  <a:srgbClr val="CC0000"/>
                </a:solidFill>
                <a:latin typeface="Calibri"/>
              </a:rPr>
              <a:t>Hindrance stress</a:t>
            </a:r>
          </a:p>
        </p:txBody>
      </p:sp>
      <p:sp>
        <p:nvSpPr>
          <p:cNvPr id="8" name="Rectangle 7"/>
          <p:cNvSpPr/>
          <p:nvPr/>
        </p:nvSpPr>
        <p:spPr>
          <a:xfrm>
            <a:off x="640080" y="2194560"/>
            <a:ext cx="3459840" cy="1417320"/>
          </a:xfrm>
          <a:prstGeom prst="rect">
            <a:avLst/>
          </a:prstGeom>
          <a:solidFill>
            <a:srgbClr val="FAE6E6"/>
          </a:solidFill>
          <a:ln w="127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731520" y="2408643"/>
            <a:ext cx="2473754" cy="338554"/>
          </a:xfrm>
          <a:prstGeom prst="rect">
            <a:avLst/>
          </a:prstGeom>
          <a:noFill/>
          <a:ln>
            <a:noFill/>
          </a:ln>
        </p:spPr>
        <p:txBody>
          <a:bodyPr wrap="none" rtlCol="0" anchor="ctr">
            <a:spAutoFit/>
          </a:bodyPr>
          <a:lstStyle/>
          <a:p>
            <a:pPr algn="ctr"/>
            <a:r>
              <a:rPr lang="en-US" sz="1600" b="1" dirty="0" err="1">
                <a:solidFill>
                  <a:srgbClr val="CC0000"/>
                </a:solidFill>
                <a:latin typeface="Georgia"/>
              </a:rPr>
              <a:t>Belemmerende</a:t>
            </a:r>
            <a:r>
              <a:rPr lang="en-US" sz="1600" b="1" dirty="0">
                <a:solidFill>
                  <a:srgbClr val="CC0000"/>
                </a:solidFill>
                <a:latin typeface="Georgia"/>
              </a:rPr>
              <a:t> stress</a:t>
            </a:r>
            <a:endParaRPr sz="1600" b="1" dirty="0">
              <a:solidFill>
                <a:srgbClr val="CC0000"/>
              </a:solidFill>
              <a:latin typeface="Georgia"/>
            </a:endParaRPr>
          </a:p>
        </p:txBody>
      </p:sp>
      <p:sp>
        <p:nvSpPr>
          <p:cNvPr id="10" name="TextBox 9"/>
          <p:cNvSpPr txBox="1"/>
          <p:nvPr/>
        </p:nvSpPr>
        <p:spPr>
          <a:xfrm>
            <a:off x="859536" y="2889504"/>
            <a:ext cx="1389888" cy="228600"/>
          </a:xfrm>
          <a:prstGeom prst="rect">
            <a:avLst/>
          </a:prstGeom>
          <a:noFill/>
          <a:ln>
            <a:noFill/>
          </a:ln>
        </p:spPr>
        <p:txBody>
          <a:bodyPr wrap="none">
            <a:spAutoFit/>
          </a:bodyPr>
          <a:lstStyle/>
          <a:p>
            <a:r>
              <a:rPr sz="900" b="1" dirty="0">
                <a:solidFill>
                  <a:srgbClr val="CC0000"/>
                </a:solidFill>
                <a:latin typeface="Calibri"/>
              </a:rPr>
              <a:t>VERHOOGT VERLOOP</a:t>
            </a:r>
          </a:p>
        </p:txBody>
      </p:sp>
      <p:sp>
        <p:nvSpPr>
          <p:cNvPr id="11" name="TextBox 10"/>
          <p:cNvSpPr txBox="1"/>
          <p:nvPr/>
        </p:nvSpPr>
        <p:spPr>
          <a:xfrm>
            <a:off x="859536" y="3154680"/>
            <a:ext cx="2505456" cy="530352"/>
          </a:xfrm>
          <a:prstGeom prst="rect">
            <a:avLst/>
          </a:prstGeom>
          <a:noFill/>
          <a:ln>
            <a:noFill/>
          </a:ln>
        </p:spPr>
        <p:txBody>
          <a:bodyPr wrap="square" rtlCol="0" anchor="t"/>
          <a:lstStyle/>
          <a:p>
            <a:r>
              <a:rPr lang="nl-NL" sz="1040" b="0" dirty="0">
                <a:solidFill>
                  <a:srgbClr val="222222"/>
                </a:solidFill>
                <a:latin typeface="Calibri"/>
              </a:rPr>
              <a:t>Bureaucratie, tegenstrijdige regels, conflict met collega’s of leidinggevende.</a:t>
            </a:r>
            <a:endParaRPr sz="1040" b="0" dirty="0">
              <a:solidFill>
                <a:srgbClr val="222222"/>
              </a:solidFill>
              <a:latin typeface="Calibri"/>
            </a:endParaRPr>
          </a:p>
        </p:txBody>
      </p:sp>
      <p:sp>
        <p:nvSpPr>
          <p:cNvPr id="16" name="Rounded Rectangle 15"/>
          <p:cNvSpPr/>
          <p:nvPr/>
        </p:nvSpPr>
        <p:spPr>
          <a:xfrm>
            <a:off x="4800600" y="1755648"/>
            <a:ext cx="1874519" cy="329184"/>
          </a:xfrm>
          <a:prstGeom prst="roundRect">
            <a:avLst/>
          </a:prstGeom>
          <a:solidFill>
            <a:srgbClr val="FAE6E6"/>
          </a:solidFill>
          <a:ln w="127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4910328" y="1819656"/>
            <a:ext cx="1645920" cy="201168"/>
          </a:xfrm>
          <a:prstGeom prst="rect">
            <a:avLst/>
          </a:prstGeom>
          <a:noFill/>
          <a:ln>
            <a:noFill/>
          </a:ln>
        </p:spPr>
        <p:txBody>
          <a:bodyPr wrap="square">
            <a:noAutofit/>
          </a:bodyPr>
          <a:lstStyle/>
          <a:p>
            <a:pPr algn="ctr">
              <a:spcAft>
                <a:spcPts val="0"/>
              </a:spcAft>
            </a:pPr>
            <a:r>
              <a:rPr sz="950" b="1">
                <a:solidFill>
                  <a:srgbClr val="CC0000"/>
                </a:solidFill>
                <a:latin typeface="Calibri"/>
              </a:rPr>
              <a:t>Het gevolg</a:t>
            </a:r>
          </a:p>
        </p:txBody>
      </p:sp>
      <p:sp>
        <p:nvSpPr>
          <p:cNvPr id="18" name="Rectangle 17"/>
          <p:cNvSpPr/>
          <p:nvPr/>
        </p:nvSpPr>
        <p:spPr>
          <a:xfrm>
            <a:off x="4800600" y="2194560"/>
            <a:ext cx="1828800" cy="1417320"/>
          </a:xfrm>
          <a:prstGeom prst="rect">
            <a:avLst/>
          </a:prstGeom>
          <a:solidFill>
            <a:srgbClr val="FAE6E6"/>
          </a:solidFill>
          <a:ln w="127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5001768" y="2350008"/>
            <a:ext cx="1426464" cy="502920"/>
          </a:xfrm>
          <a:prstGeom prst="rect">
            <a:avLst/>
          </a:prstGeom>
          <a:noFill/>
          <a:ln>
            <a:noFill/>
          </a:ln>
        </p:spPr>
        <p:txBody>
          <a:bodyPr wrap="none">
            <a:spAutoFit/>
          </a:bodyPr>
          <a:lstStyle/>
          <a:p>
            <a:r>
              <a:rPr sz="2800" b="1">
                <a:solidFill>
                  <a:srgbClr val="CC0000"/>
                </a:solidFill>
                <a:latin typeface="Georgia"/>
              </a:rPr>
              <a:t>82%</a:t>
            </a:r>
          </a:p>
        </p:txBody>
      </p:sp>
      <p:sp>
        <p:nvSpPr>
          <p:cNvPr id="20" name="TextBox 19"/>
          <p:cNvSpPr txBox="1"/>
          <p:nvPr/>
        </p:nvSpPr>
        <p:spPr>
          <a:xfrm>
            <a:off x="5020056" y="2889504"/>
            <a:ext cx="1389888" cy="228600"/>
          </a:xfrm>
          <a:prstGeom prst="rect">
            <a:avLst/>
          </a:prstGeom>
          <a:noFill/>
          <a:ln>
            <a:noFill/>
          </a:ln>
        </p:spPr>
        <p:txBody>
          <a:bodyPr wrap="none">
            <a:spAutoFit/>
          </a:bodyPr>
          <a:lstStyle/>
          <a:p>
            <a:r>
              <a:rPr sz="900" b="1">
                <a:solidFill>
                  <a:srgbClr val="CC0000"/>
                </a:solidFill>
                <a:latin typeface="Calibri"/>
              </a:rPr>
              <a:t>UITPUTTING</a:t>
            </a:r>
          </a:p>
        </p:txBody>
      </p:sp>
      <p:sp>
        <p:nvSpPr>
          <p:cNvPr id="21" name="TextBox 20"/>
          <p:cNvSpPr txBox="1"/>
          <p:nvPr/>
        </p:nvSpPr>
        <p:spPr>
          <a:xfrm>
            <a:off x="5020056" y="3154680"/>
            <a:ext cx="1389888" cy="530352"/>
          </a:xfrm>
          <a:prstGeom prst="rect">
            <a:avLst/>
          </a:prstGeom>
          <a:noFill/>
          <a:ln>
            <a:noFill/>
          </a:ln>
        </p:spPr>
        <p:txBody>
          <a:bodyPr wrap="none">
            <a:spAutoFit/>
          </a:bodyPr>
          <a:lstStyle/>
          <a:p>
            <a:r>
              <a:rPr sz="1040" b="0">
                <a:solidFill>
                  <a:srgbClr val="222222"/>
                </a:solidFill>
                <a:latin typeface="Calibri"/>
              </a:rPr>
              <a:t>door eisen van het werk.</a:t>
            </a:r>
          </a:p>
        </p:txBody>
      </p:sp>
      <p:sp>
        <p:nvSpPr>
          <p:cNvPr id="22" name="Rectangle 21"/>
          <p:cNvSpPr/>
          <p:nvPr/>
        </p:nvSpPr>
        <p:spPr>
          <a:xfrm>
            <a:off x="6830568" y="2194560"/>
            <a:ext cx="1783080" cy="1417320"/>
          </a:xfrm>
          <a:prstGeom prst="rect">
            <a:avLst/>
          </a:prstGeom>
          <a:solidFill>
            <a:srgbClr val="FAE6E6"/>
          </a:solidFill>
          <a:ln w="127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7031736" y="2350008"/>
            <a:ext cx="1380744" cy="502920"/>
          </a:xfrm>
          <a:prstGeom prst="rect">
            <a:avLst/>
          </a:prstGeom>
          <a:noFill/>
          <a:ln>
            <a:noFill/>
          </a:ln>
        </p:spPr>
        <p:txBody>
          <a:bodyPr wrap="square">
            <a:noAutofit/>
          </a:bodyPr>
          <a:lstStyle/>
          <a:p>
            <a:pPr>
              <a:spcAft>
                <a:spcPts val="0"/>
              </a:spcAft>
            </a:pPr>
            <a:r>
              <a:rPr sz="2800" b="1">
                <a:solidFill>
                  <a:srgbClr val="1B1B1B"/>
                </a:solidFill>
                <a:latin typeface="Georgia"/>
              </a:rPr>
              <a:t>52%</a:t>
            </a:r>
          </a:p>
        </p:txBody>
      </p:sp>
      <p:sp>
        <p:nvSpPr>
          <p:cNvPr id="24" name="TextBox 23"/>
          <p:cNvSpPr txBox="1"/>
          <p:nvPr/>
        </p:nvSpPr>
        <p:spPr>
          <a:xfrm>
            <a:off x="7050024" y="2889504"/>
            <a:ext cx="1344168" cy="228600"/>
          </a:xfrm>
          <a:prstGeom prst="rect">
            <a:avLst/>
          </a:prstGeom>
          <a:noFill/>
          <a:ln>
            <a:noFill/>
          </a:ln>
        </p:spPr>
        <p:txBody>
          <a:bodyPr wrap="square">
            <a:noAutofit/>
          </a:bodyPr>
          <a:lstStyle/>
          <a:p>
            <a:pPr>
              <a:spcAft>
                <a:spcPts val="0"/>
              </a:spcAft>
            </a:pPr>
            <a:r>
              <a:rPr sz="900" b="1">
                <a:solidFill>
                  <a:srgbClr val="CC0000"/>
                </a:solidFill>
                <a:latin typeface="Calibri"/>
              </a:rPr>
              <a:t>AFHAKEN</a:t>
            </a:r>
          </a:p>
        </p:txBody>
      </p:sp>
      <p:sp>
        <p:nvSpPr>
          <p:cNvPr id="25" name="TextBox 24"/>
          <p:cNvSpPr txBox="1"/>
          <p:nvPr/>
        </p:nvSpPr>
        <p:spPr>
          <a:xfrm>
            <a:off x="7050024" y="3154680"/>
            <a:ext cx="1104790" cy="412421"/>
          </a:xfrm>
          <a:prstGeom prst="rect">
            <a:avLst/>
          </a:prstGeom>
          <a:noFill/>
          <a:ln>
            <a:noFill/>
          </a:ln>
        </p:spPr>
        <p:txBody>
          <a:bodyPr wrap="none">
            <a:spAutoFit/>
          </a:bodyPr>
          <a:lstStyle/>
          <a:p>
            <a:r>
              <a:rPr sz="1040" b="0" dirty="0">
                <a:solidFill>
                  <a:srgbClr val="222222"/>
                </a:solidFill>
                <a:latin typeface="Calibri"/>
              </a:rPr>
              <a:t>door </a:t>
            </a:r>
            <a:r>
              <a:rPr sz="1040" b="0" dirty="0" err="1">
                <a:solidFill>
                  <a:srgbClr val="222222"/>
                </a:solidFill>
                <a:latin typeface="Calibri"/>
              </a:rPr>
              <a:t>gebrek</a:t>
            </a:r>
            <a:r>
              <a:rPr sz="1040" b="0" dirty="0">
                <a:solidFill>
                  <a:srgbClr val="222222"/>
                </a:solidFill>
                <a:latin typeface="Calibri"/>
              </a:rPr>
              <a:t> </a:t>
            </a:r>
            <a:r>
              <a:rPr sz="1040" b="0" dirty="0" err="1">
                <a:solidFill>
                  <a:srgbClr val="222222"/>
                </a:solidFill>
                <a:latin typeface="Calibri"/>
              </a:rPr>
              <a:t>aan</a:t>
            </a:r>
            <a:r>
              <a:rPr sz="1040" b="0" dirty="0">
                <a:solidFill>
                  <a:srgbClr val="222222"/>
                </a:solidFill>
                <a:latin typeface="Calibri"/>
              </a:rPr>
              <a:t> </a:t>
            </a:r>
            <a:br>
              <a:rPr lang="en-US" sz="1040" b="0" dirty="0">
                <a:solidFill>
                  <a:srgbClr val="222222"/>
                </a:solidFill>
                <a:latin typeface="Calibri"/>
              </a:rPr>
            </a:br>
            <a:r>
              <a:rPr sz="1040" b="0" dirty="0" err="1">
                <a:solidFill>
                  <a:srgbClr val="222222"/>
                </a:solidFill>
                <a:latin typeface="Calibri"/>
              </a:rPr>
              <a:t>hulpbronnen</a:t>
            </a:r>
            <a:r>
              <a:rPr sz="1040" b="0" dirty="0">
                <a:solidFill>
                  <a:srgbClr val="222222"/>
                </a:solidFill>
                <a:latin typeface="Calibri"/>
              </a:rPr>
              <a:t>.</a:t>
            </a:r>
          </a:p>
        </p:txBody>
      </p:sp>
      <p:sp>
        <p:nvSpPr>
          <p:cNvPr id="26" name="Rectangle 25"/>
          <p:cNvSpPr/>
          <p:nvPr/>
        </p:nvSpPr>
        <p:spPr>
          <a:xfrm>
            <a:off x="640080" y="3813048"/>
            <a:ext cx="7973568" cy="566928"/>
          </a:xfrm>
          <a:prstGeom prst="rect">
            <a:avLst/>
          </a:prstGeom>
          <a:solidFill>
            <a:srgbClr val="F3F6F8"/>
          </a:solidFill>
          <a:ln w="12700">
            <a:solidFill>
              <a:srgbClr val="D9E2E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868680" y="3858768"/>
            <a:ext cx="4504054" cy="307777"/>
          </a:xfrm>
          <a:prstGeom prst="rect">
            <a:avLst/>
          </a:prstGeom>
          <a:noFill/>
          <a:ln>
            <a:noFill/>
          </a:ln>
        </p:spPr>
        <p:txBody>
          <a:bodyPr wrap="none">
            <a:spAutoFit/>
          </a:bodyPr>
          <a:lstStyle/>
          <a:p>
            <a:r>
              <a:rPr sz="1400" dirty="0" err="1">
                <a:solidFill>
                  <a:srgbClr val="1B1B1B"/>
                </a:solidFill>
                <a:latin typeface="Calibri"/>
              </a:rPr>
              <a:t>Praktische</a:t>
            </a:r>
            <a:r>
              <a:rPr sz="1400" dirty="0">
                <a:solidFill>
                  <a:srgbClr val="1B1B1B"/>
                </a:solidFill>
                <a:latin typeface="Calibri"/>
              </a:rPr>
              <a:t> </a:t>
            </a:r>
            <a:r>
              <a:rPr sz="1400" dirty="0" err="1">
                <a:solidFill>
                  <a:srgbClr val="1B1B1B"/>
                </a:solidFill>
                <a:latin typeface="Calibri"/>
              </a:rPr>
              <a:t>vertaling</a:t>
            </a:r>
            <a:r>
              <a:rPr sz="1400" dirty="0">
                <a:solidFill>
                  <a:srgbClr val="1B1B1B"/>
                </a:solidFill>
                <a:latin typeface="Calibri"/>
              </a:rPr>
              <a:t>: </a:t>
            </a:r>
            <a:r>
              <a:rPr sz="1400" dirty="0" err="1">
                <a:solidFill>
                  <a:srgbClr val="1B1B1B"/>
                </a:solidFill>
                <a:latin typeface="Calibri"/>
              </a:rPr>
              <a:t>verwijder</a:t>
            </a:r>
            <a:r>
              <a:rPr sz="1400" dirty="0">
                <a:solidFill>
                  <a:srgbClr val="1B1B1B"/>
                </a:solidFill>
                <a:latin typeface="Calibri"/>
              </a:rPr>
              <a:t> </a:t>
            </a:r>
            <a:r>
              <a:rPr sz="1400" dirty="0" err="1">
                <a:solidFill>
                  <a:srgbClr val="1B1B1B"/>
                </a:solidFill>
                <a:latin typeface="Calibri"/>
              </a:rPr>
              <a:t>belemmerende</a:t>
            </a:r>
            <a:r>
              <a:rPr sz="1400" dirty="0">
                <a:solidFill>
                  <a:srgbClr val="1B1B1B"/>
                </a:solidFill>
                <a:latin typeface="Calibri"/>
              </a:rPr>
              <a:t> </a:t>
            </a:r>
            <a:r>
              <a:rPr sz="1400" dirty="0" err="1">
                <a:solidFill>
                  <a:srgbClr val="1B1B1B"/>
                </a:solidFill>
                <a:latin typeface="Calibri"/>
              </a:rPr>
              <a:t>stressoren</a:t>
            </a:r>
            <a:r>
              <a:rPr sz="1400" dirty="0">
                <a:solidFill>
                  <a:srgbClr val="1B1B1B"/>
                </a:solidFill>
                <a:latin typeface="Calibri"/>
              </a:rPr>
              <a:t>.</a:t>
            </a:r>
          </a:p>
        </p:txBody>
      </p:sp>
      <p:sp>
        <p:nvSpPr>
          <p:cNvPr id="28" name="TextBox 27"/>
          <p:cNvSpPr txBox="1"/>
          <p:nvPr/>
        </p:nvSpPr>
        <p:spPr>
          <a:xfrm>
            <a:off x="1024128" y="4572000"/>
            <a:ext cx="6355080" cy="475488"/>
          </a:xfrm>
          <a:prstGeom prst="rect">
            <a:avLst/>
          </a:prstGeom>
          <a:noFill/>
          <a:ln>
            <a:noFill/>
          </a:ln>
        </p:spPr>
        <p:txBody>
          <a:bodyPr wrap="none">
            <a:spAutoFit/>
          </a:bodyPr>
          <a:lstStyle/>
          <a:p>
            <a:r>
              <a:rPr sz="850" i="1">
                <a:solidFill>
                  <a:srgbClr val="5A6066"/>
                </a:solidFill>
                <a:latin typeface="Calibri"/>
              </a:rPr>
              <a:t>Bron: LePine e.a. (2005); Podsakoff e.a. (2007); Demerouti, Bakker, Nachreiner &amp; Schaufeli (2001).</a:t>
            </a:r>
          </a:p>
        </p:txBody>
      </p:sp>
      <p:sp>
        <p:nvSpPr>
          <p:cNvPr id="31" name="Arrow"/>
          <p:cNvSpPr txBox="1"/>
          <p:nvPr/>
        </p:nvSpPr>
        <p:spPr>
          <a:xfrm>
            <a:off x="4201668" y="2683074"/>
            <a:ext cx="550000" cy="400000"/>
          </a:xfrm>
          <a:prstGeom prst="rect">
            <a:avLst/>
          </a:prstGeom>
          <a:noFill/>
          <a:ln>
            <a:noFill/>
          </a:ln>
        </p:spPr>
        <p:txBody>
          <a:bodyPr wrap="none" anchor="ctr">
            <a:spAutoFit/>
          </a:bodyPr>
          <a:lstStyle/>
          <a:p>
            <a:pPr algn="ctr"/>
            <a:r>
              <a:rPr sz="2800" b="1" dirty="0">
                <a:solidFill>
                  <a:srgbClr val="CC0000"/>
                </a:solidFill>
                <a:latin typeface="Calibri"/>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3E4A56"/>
          </a:solidFill>
          <a:ln>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sz="1250" b="1">
                <a:solidFill>
                  <a:srgbClr val="3E4A56"/>
                </a:solidFill>
                <a:latin typeface="Calibri"/>
              </a:rPr>
              <a:t>EVEN KORT</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lang="en-US" sz="2800" b="1" dirty="0">
                <a:solidFill>
                  <a:srgbClr val="1B1B1B"/>
                </a:solidFill>
                <a:latin typeface="Georgia" pitchFamily="34" charset="0"/>
                <a:ea typeface="Georgia" pitchFamily="34" charset="-122"/>
                <a:cs typeface="Georgia" pitchFamily="34" charset="-120"/>
              </a:rPr>
              <a:t>Waarom dit verhaal, en waarom van mij</a:t>
            </a:r>
            <a:endParaRPr lang="en-US" sz="2800" dirty="0"/>
          </a:p>
        </p:txBody>
      </p:sp>
      <p:sp>
        <p:nvSpPr>
          <p:cNvPr id="5" name="Text 3"/>
          <p:cNvSpPr/>
          <p:nvPr/>
        </p:nvSpPr>
        <p:spPr>
          <a:xfrm>
            <a:off x="640080" y="1572768"/>
            <a:ext cx="4754880" cy="2011680"/>
          </a:xfrm>
          <a:prstGeom prst="rect">
            <a:avLst/>
          </a:prstGeom>
          <a:noFill/>
          <a:ln>
            <a:noFill/>
          </a:ln>
        </p:spPr>
        <p:txBody>
          <a:bodyPr wrap="square" rtlCol="0" anchor="t"/>
          <a:lstStyle/>
          <a:p>
            <a:pPr marL="0" indent="0">
              <a:lnSpc>
                <a:spcPct val="116000"/>
              </a:lnSpc>
              <a:spcAft>
                <a:spcPts val="1000"/>
              </a:spcAft>
              <a:buNone/>
            </a:pPr>
            <a:r>
              <a:rPr sz="1450" dirty="0" err="1">
                <a:solidFill>
                  <a:srgbClr val="1B1B1B"/>
                </a:solidFill>
                <a:latin typeface="Calibri"/>
              </a:rPr>
              <a:t>Ik</a:t>
            </a:r>
            <a:r>
              <a:rPr sz="1450" dirty="0">
                <a:solidFill>
                  <a:srgbClr val="1B1B1B"/>
                </a:solidFill>
                <a:latin typeface="Calibri"/>
              </a:rPr>
              <a:t> </a:t>
            </a:r>
            <a:r>
              <a:rPr sz="1450" dirty="0" err="1">
                <a:solidFill>
                  <a:srgbClr val="1B1B1B"/>
                </a:solidFill>
                <a:latin typeface="Calibri"/>
              </a:rPr>
              <a:t>bestudeer</a:t>
            </a:r>
            <a:r>
              <a:rPr sz="1450" dirty="0">
                <a:solidFill>
                  <a:srgbClr val="1B1B1B"/>
                </a:solidFill>
                <a:latin typeface="Calibri"/>
              </a:rPr>
              <a:t> al </a:t>
            </a:r>
            <a:r>
              <a:rPr lang="en-US" sz="1450" dirty="0" err="1">
                <a:solidFill>
                  <a:srgbClr val="1B1B1B"/>
                </a:solidFill>
                <a:latin typeface="Calibri"/>
              </a:rPr>
              <a:t>tien</a:t>
            </a:r>
            <a:r>
              <a:rPr sz="1450" dirty="0">
                <a:solidFill>
                  <a:srgbClr val="1B1B1B"/>
                </a:solidFill>
                <a:latin typeface="Calibri"/>
              </a:rPr>
              <a:t> </a:t>
            </a:r>
            <a:r>
              <a:rPr sz="1450" dirty="0" err="1">
                <a:solidFill>
                  <a:srgbClr val="1B1B1B"/>
                </a:solidFill>
                <a:latin typeface="Calibri"/>
              </a:rPr>
              <a:t>jaar</a:t>
            </a:r>
            <a:r>
              <a:rPr sz="1450" dirty="0">
                <a:solidFill>
                  <a:srgbClr val="1B1B1B"/>
                </a:solidFill>
                <a:latin typeface="Calibri"/>
              </a:rPr>
              <a:t> hoe teams </a:t>
            </a:r>
            <a:r>
              <a:rPr sz="1450" dirty="0" err="1">
                <a:solidFill>
                  <a:srgbClr val="1B1B1B"/>
                </a:solidFill>
                <a:latin typeface="Calibri"/>
              </a:rPr>
              <a:t>en</a:t>
            </a:r>
            <a:r>
              <a:rPr sz="1450" dirty="0">
                <a:solidFill>
                  <a:srgbClr val="1B1B1B"/>
                </a:solidFill>
                <a:latin typeface="Calibri"/>
              </a:rPr>
              <a:t> </a:t>
            </a:r>
            <a:r>
              <a:rPr sz="1450" dirty="0" err="1">
                <a:solidFill>
                  <a:srgbClr val="1B1B1B"/>
                </a:solidFill>
                <a:latin typeface="Calibri"/>
              </a:rPr>
              <a:t>werk</a:t>
            </a:r>
            <a:r>
              <a:rPr sz="1450" dirty="0">
                <a:solidFill>
                  <a:srgbClr val="1B1B1B"/>
                </a:solidFill>
                <a:latin typeface="Calibri"/>
              </a:rPr>
              <a:t> in </a:t>
            </a:r>
            <a:r>
              <a:rPr sz="1450" dirty="0" err="1">
                <a:solidFill>
                  <a:srgbClr val="1B1B1B"/>
                </a:solidFill>
                <a:latin typeface="Calibri"/>
              </a:rPr>
              <a:t>elkaar</a:t>
            </a:r>
            <a:r>
              <a:rPr sz="1450" dirty="0">
                <a:solidFill>
                  <a:srgbClr val="1B1B1B"/>
                </a:solidFill>
                <a:latin typeface="Calibri"/>
              </a:rPr>
              <a:t> </a:t>
            </a:r>
            <a:r>
              <a:rPr sz="1450" dirty="0" err="1">
                <a:solidFill>
                  <a:srgbClr val="1B1B1B"/>
                </a:solidFill>
                <a:latin typeface="Calibri"/>
              </a:rPr>
              <a:t>zitten</a:t>
            </a:r>
            <a:r>
              <a:rPr sz="1450" dirty="0">
                <a:solidFill>
                  <a:srgbClr val="1B1B1B"/>
                </a:solidFill>
                <a:latin typeface="Calibri"/>
              </a:rPr>
              <a:t>: </a:t>
            </a:r>
            <a:r>
              <a:rPr sz="1450" dirty="0" err="1">
                <a:solidFill>
                  <a:srgbClr val="1B1B1B"/>
                </a:solidFill>
                <a:latin typeface="Calibri"/>
              </a:rPr>
              <a:t>waarom</a:t>
            </a:r>
            <a:r>
              <a:rPr sz="1450" dirty="0">
                <a:solidFill>
                  <a:srgbClr val="1B1B1B"/>
                </a:solidFill>
                <a:latin typeface="Calibri"/>
              </a:rPr>
              <a:t> </a:t>
            </a:r>
            <a:r>
              <a:rPr sz="1450" dirty="0" err="1">
                <a:solidFill>
                  <a:srgbClr val="1B1B1B"/>
                </a:solidFill>
                <a:latin typeface="Calibri"/>
              </a:rPr>
              <a:t>mensen</a:t>
            </a:r>
            <a:r>
              <a:rPr sz="1450" dirty="0">
                <a:solidFill>
                  <a:srgbClr val="1B1B1B"/>
                </a:solidFill>
                <a:latin typeface="Calibri"/>
              </a:rPr>
              <a:t> </a:t>
            </a:r>
            <a:r>
              <a:rPr sz="1450" dirty="0" err="1">
                <a:solidFill>
                  <a:srgbClr val="1B1B1B"/>
                </a:solidFill>
                <a:latin typeface="Calibri"/>
              </a:rPr>
              <a:t>blijven</a:t>
            </a:r>
            <a:r>
              <a:rPr sz="1450" dirty="0">
                <a:solidFill>
                  <a:srgbClr val="1B1B1B"/>
                </a:solidFill>
                <a:latin typeface="Calibri"/>
              </a:rPr>
              <a:t> of </a:t>
            </a:r>
            <a:r>
              <a:rPr sz="1450" dirty="0" err="1">
                <a:solidFill>
                  <a:srgbClr val="1B1B1B"/>
                </a:solidFill>
                <a:latin typeface="Calibri"/>
              </a:rPr>
              <a:t>vertrekken</a:t>
            </a:r>
            <a:r>
              <a:rPr sz="1450" dirty="0">
                <a:solidFill>
                  <a:srgbClr val="1B1B1B"/>
                </a:solidFill>
                <a:latin typeface="Calibri"/>
              </a:rPr>
              <a:t>, </a:t>
            </a:r>
            <a:r>
              <a:rPr sz="1450" dirty="0" err="1">
                <a:solidFill>
                  <a:srgbClr val="1B1B1B"/>
                </a:solidFill>
                <a:latin typeface="Calibri"/>
              </a:rPr>
              <a:t>en</a:t>
            </a:r>
            <a:r>
              <a:rPr sz="1450" dirty="0">
                <a:solidFill>
                  <a:srgbClr val="1B1B1B"/>
                </a:solidFill>
                <a:latin typeface="Calibri"/>
              </a:rPr>
              <a:t> </a:t>
            </a:r>
            <a:r>
              <a:rPr sz="1450" dirty="0" err="1">
                <a:solidFill>
                  <a:srgbClr val="1B1B1B"/>
                </a:solidFill>
                <a:latin typeface="Calibri"/>
              </a:rPr>
              <a:t>waarom</a:t>
            </a:r>
            <a:r>
              <a:rPr sz="1450" dirty="0">
                <a:solidFill>
                  <a:srgbClr val="1B1B1B"/>
                </a:solidFill>
                <a:latin typeface="Calibri"/>
              </a:rPr>
              <a:t> </a:t>
            </a:r>
            <a:r>
              <a:rPr sz="1450" dirty="0" err="1">
                <a:solidFill>
                  <a:srgbClr val="1B1B1B"/>
                </a:solidFill>
                <a:latin typeface="Calibri"/>
              </a:rPr>
              <a:t>ze</a:t>
            </a:r>
            <a:r>
              <a:rPr sz="1450" dirty="0">
                <a:solidFill>
                  <a:srgbClr val="1B1B1B"/>
                </a:solidFill>
                <a:latin typeface="Calibri"/>
              </a:rPr>
              <a:t> </a:t>
            </a:r>
            <a:r>
              <a:rPr sz="1450" dirty="0" err="1">
                <a:solidFill>
                  <a:srgbClr val="1B1B1B"/>
                </a:solidFill>
                <a:latin typeface="Calibri"/>
              </a:rPr>
              <a:t>opbloeien</a:t>
            </a:r>
            <a:r>
              <a:rPr sz="1450" dirty="0">
                <a:solidFill>
                  <a:srgbClr val="1B1B1B"/>
                </a:solidFill>
                <a:latin typeface="Calibri"/>
              </a:rPr>
              <a:t> of </a:t>
            </a:r>
            <a:r>
              <a:rPr sz="1450" dirty="0" err="1">
                <a:solidFill>
                  <a:srgbClr val="1B1B1B"/>
                </a:solidFill>
                <a:latin typeface="Calibri"/>
              </a:rPr>
              <a:t>uitvallen</a:t>
            </a:r>
            <a:r>
              <a:rPr sz="1450" dirty="0">
                <a:solidFill>
                  <a:srgbClr val="1B1B1B"/>
                </a:solidFill>
                <a:latin typeface="Calibri"/>
              </a:rPr>
              <a:t>.</a:t>
            </a:r>
            <a:endParaRPr lang="en-US" sz="1600" dirty="0"/>
          </a:p>
          <a:p>
            <a:endParaRPr lang="en-US" sz="1600" dirty="0"/>
          </a:p>
          <a:p>
            <a:r>
              <a:rPr sz="1450" dirty="0" err="1">
                <a:solidFill>
                  <a:srgbClr val="1B1B1B"/>
                </a:solidFill>
                <a:latin typeface="Calibri"/>
              </a:rPr>
              <a:t>Vandaag</a:t>
            </a:r>
            <a:r>
              <a:rPr sz="1450" dirty="0">
                <a:solidFill>
                  <a:srgbClr val="1B1B1B"/>
                </a:solidFill>
                <a:latin typeface="Calibri"/>
              </a:rPr>
              <a:t> </a:t>
            </a:r>
            <a:r>
              <a:rPr sz="1450" dirty="0" err="1">
                <a:solidFill>
                  <a:srgbClr val="1B1B1B"/>
                </a:solidFill>
                <a:latin typeface="Calibri"/>
              </a:rPr>
              <a:t>vertaal</a:t>
            </a:r>
            <a:r>
              <a:rPr sz="1450" dirty="0">
                <a:solidFill>
                  <a:srgbClr val="1B1B1B"/>
                </a:solidFill>
                <a:latin typeface="Calibri"/>
              </a:rPr>
              <a:t> </a:t>
            </a:r>
            <a:r>
              <a:rPr sz="1450" dirty="0" err="1">
                <a:solidFill>
                  <a:srgbClr val="1B1B1B"/>
                </a:solidFill>
                <a:latin typeface="Calibri"/>
              </a:rPr>
              <a:t>ik</a:t>
            </a:r>
            <a:r>
              <a:rPr sz="1450" dirty="0">
                <a:solidFill>
                  <a:srgbClr val="1B1B1B"/>
                </a:solidFill>
                <a:latin typeface="Calibri"/>
              </a:rPr>
              <a:t> wat </a:t>
            </a:r>
            <a:r>
              <a:rPr sz="1450" dirty="0" err="1">
                <a:solidFill>
                  <a:srgbClr val="1B1B1B"/>
                </a:solidFill>
                <a:latin typeface="Calibri"/>
              </a:rPr>
              <a:t>dertig</a:t>
            </a:r>
            <a:r>
              <a:rPr sz="1450" dirty="0">
                <a:solidFill>
                  <a:srgbClr val="1B1B1B"/>
                </a:solidFill>
                <a:latin typeface="Calibri"/>
              </a:rPr>
              <a:t> </a:t>
            </a:r>
            <a:r>
              <a:rPr sz="1450" dirty="0" err="1">
                <a:solidFill>
                  <a:srgbClr val="1B1B1B"/>
                </a:solidFill>
                <a:latin typeface="Calibri"/>
              </a:rPr>
              <a:t>jaar</a:t>
            </a:r>
            <a:r>
              <a:rPr sz="1450" dirty="0">
                <a:solidFill>
                  <a:srgbClr val="1B1B1B"/>
                </a:solidFill>
                <a:latin typeface="Calibri"/>
              </a:rPr>
              <a:t> </a:t>
            </a:r>
            <a:r>
              <a:rPr sz="1450" dirty="0" err="1">
                <a:solidFill>
                  <a:srgbClr val="1B1B1B"/>
                </a:solidFill>
                <a:latin typeface="Calibri"/>
              </a:rPr>
              <a:t>internationaal</a:t>
            </a:r>
            <a:r>
              <a:rPr sz="1450" dirty="0">
                <a:solidFill>
                  <a:srgbClr val="1B1B1B"/>
                </a:solidFill>
                <a:latin typeface="Calibri"/>
              </a:rPr>
              <a:t> </a:t>
            </a:r>
            <a:r>
              <a:rPr sz="1450" dirty="0" err="1">
                <a:solidFill>
                  <a:srgbClr val="1B1B1B"/>
                </a:solidFill>
                <a:latin typeface="Calibri"/>
              </a:rPr>
              <a:t>onderzoek</a:t>
            </a:r>
            <a:r>
              <a:rPr sz="1450" dirty="0">
                <a:solidFill>
                  <a:srgbClr val="1B1B1B"/>
                </a:solidFill>
                <a:latin typeface="Calibri"/>
              </a:rPr>
              <a:t> consequent </a:t>
            </a:r>
            <a:r>
              <a:rPr sz="1450" dirty="0" err="1">
                <a:solidFill>
                  <a:srgbClr val="1B1B1B"/>
                </a:solidFill>
                <a:latin typeface="Calibri"/>
              </a:rPr>
              <a:t>laat</a:t>
            </a:r>
            <a:r>
              <a:rPr sz="1450" dirty="0">
                <a:solidFill>
                  <a:srgbClr val="1B1B1B"/>
                </a:solidFill>
                <a:latin typeface="Calibri"/>
              </a:rPr>
              <a:t> </a:t>
            </a:r>
            <a:r>
              <a:rPr sz="1450" dirty="0" err="1">
                <a:solidFill>
                  <a:srgbClr val="1B1B1B"/>
                </a:solidFill>
                <a:latin typeface="Calibri"/>
              </a:rPr>
              <a:t>zien</a:t>
            </a:r>
            <a:r>
              <a:rPr sz="1450" dirty="0">
                <a:solidFill>
                  <a:srgbClr val="1B1B1B"/>
                </a:solidFill>
                <a:latin typeface="Calibri"/>
              </a:rPr>
              <a:t> </a:t>
            </a:r>
            <a:r>
              <a:rPr sz="1450" dirty="0" err="1">
                <a:solidFill>
                  <a:srgbClr val="1B1B1B"/>
                </a:solidFill>
                <a:latin typeface="Calibri"/>
              </a:rPr>
              <a:t>naar</a:t>
            </a:r>
            <a:r>
              <a:rPr sz="1450" dirty="0">
                <a:solidFill>
                  <a:srgbClr val="1B1B1B"/>
                </a:solidFill>
                <a:latin typeface="Calibri"/>
              </a:rPr>
              <a:t> </a:t>
            </a:r>
            <a:r>
              <a:rPr sz="1450" dirty="0" err="1">
                <a:solidFill>
                  <a:srgbClr val="1B1B1B"/>
                </a:solidFill>
                <a:latin typeface="Calibri"/>
              </a:rPr>
              <a:t>keuzes</a:t>
            </a:r>
            <a:r>
              <a:rPr sz="1450" dirty="0">
                <a:solidFill>
                  <a:srgbClr val="1B1B1B"/>
                </a:solidFill>
                <a:latin typeface="Calibri"/>
              </a:rPr>
              <a:t> die u direct </a:t>
            </a:r>
            <a:r>
              <a:rPr sz="1450" dirty="0" err="1">
                <a:solidFill>
                  <a:srgbClr val="1B1B1B"/>
                </a:solidFill>
                <a:latin typeface="Calibri"/>
              </a:rPr>
              <a:t>kunt</a:t>
            </a:r>
            <a:r>
              <a:rPr sz="1450" dirty="0">
                <a:solidFill>
                  <a:srgbClr val="1B1B1B"/>
                </a:solidFill>
                <a:latin typeface="Calibri"/>
              </a:rPr>
              <a:t> </a:t>
            </a:r>
            <a:r>
              <a:rPr sz="1450" dirty="0" err="1">
                <a:solidFill>
                  <a:srgbClr val="1B1B1B"/>
                </a:solidFill>
                <a:latin typeface="Calibri"/>
              </a:rPr>
              <a:t>maken</a:t>
            </a:r>
            <a:r>
              <a:rPr sz="1450" dirty="0">
                <a:solidFill>
                  <a:srgbClr val="1B1B1B"/>
                </a:solidFill>
                <a:latin typeface="Calibri"/>
              </a:rPr>
              <a:t>. </a:t>
            </a:r>
            <a:r>
              <a:rPr sz="1450" dirty="0" err="1">
                <a:solidFill>
                  <a:srgbClr val="1B1B1B"/>
                </a:solidFill>
                <a:latin typeface="Calibri"/>
              </a:rPr>
              <a:t>Ik</a:t>
            </a:r>
            <a:r>
              <a:rPr sz="1450" dirty="0">
                <a:solidFill>
                  <a:srgbClr val="1B1B1B"/>
                </a:solidFill>
                <a:latin typeface="Calibri"/>
              </a:rPr>
              <a:t> focus op </a:t>
            </a:r>
            <a:r>
              <a:rPr sz="1450" dirty="0" err="1">
                <a:solidFill>
                  <a:srgbClr val="1B1B1B"/>
                </a:solidFill>
                <a:latin typeface="Calibri"/>
              </a:rPr>
              <a:t>drie</a:t>
            </a:r>
            <a:r>
              <a:rPr sz="1450" dirty="0">
                <a:solidFill>
                  <a:srgbClr val="1B1B1B"/>
                </a:solidFill>
                <a:latin typeface="Calibri"/>
              </a:rPr>
              <a:t> </a:t>
            </a:r>
            <a:r>
              <a:rPr sz="1450" dirty="0" err="1">
                <a:solidFill>
                  <a:srgbClr val="1B1B1B"/>
                </a:solidFill>
                <a:latin typeface="Calibri"/>
              </a:rPr>
              <a:t>hefbomen</a:t>
            </a:r>
            <a:r>
              <a:rPr sz="1450" dirty="0">
                <a:solidFill>
                  <a:srgbClr val="1B1B1B"/>
                </a:solidFill>
                <a:latin typeface="Calibri"/>
              </a:rPr>
              <a:t> die u </a:t>
            </a:r>
            <a:r>
              <a:rPr sz="1450" dirty="0" err="1">
                <a:solidFill>
                  <a:srgbClr val="1B1B1B"/>
                </a:solidFill>
                <a:latin typeface="Calibri"/>
              </a:rPr>
              <a:t>zelf</a:t>
            </a:r>
            <a:r>
              <a:rPr sz="1450" dirty="0">
                <a:solidFill>
                  <a:srgbClr val="1B1B1B"/>
                </a:solidFill>
                <a:latin typeface="Calibri"/>
              </a:rPr>
              <a:t> </a:t>
            </a:r>
            <a:r>
              <a:rPr sz="1450" dirty="0" err="1">
                <a:solidFill>
                  <a:srgbClr val="1B1B1B"/>
                </a:solidFill>
                <a:latin typeface="Calibri"/>
              </a:rPr>
              <a:t>kunt</a:t>
            </a:r>
            <a:r>
              <a:rPr sz="1450" dirty="0">
                <a:solidFill>
                  <a:srgbClr val="1B1B1B"/>
                </a:solidFill>
                <a:latin typeface="Calibri"/>
              </a:rPr>
              <a:t> </a:t>
            </a:r>
            <a:r>
              <a:rPr sz="1450" dirty="0" err="1">
                <a:solidFill>
                  <a:srgbClr val="1B1B1B"/>
                </a:solidFill>
                <a:latin typeface="Calibri"/>
              </a:rPr>
              <a:t>sturen</a:t>
            </a:r>
            <a:r>
              <a:rPr sz="1450" dirty="0">
                <a:solidFill>
                  <a:srgbClr val="1B1B1B"/>
                </a:solidFill>
                <a:latin typeface="Calibri"/>
              </a:rPr>
              <a:t>.</a:t>
            </a:r>
          </a:p>
        </p:txBody>
      </p:sp>
      <p:sp>
        <p:nvSpPr>
          <p:cNvPr id="6" name="Shape 4"/>
          <p:cNvSpPr/>
          <p:nvPr/>
        </p:nvSpPr>
        <p:spPr>
          <a:xfrm>
            <a:off x="640080" y="3703320"/>
            <a:ext cx="4754880" cy="749808"/>
          </a:xfrm>
          <a:prstGeom prst="rect">
            <a:avLst/>
          </a:prstGeom>
          <a:solidFill>
            <a:srgbClr val="E6F2FA"/>
          </a:solidFill>
          <a:ln w="12700">
            <a:solidFill>
              <a:srgbClr val="3E4A56"/>
            </a:solidFill>
            <a:prstDash val="solid"/>
          </a:ln>
        </p:spPr>
        <p:txBody>
          <a:bodyPr/>
          <a:lstStyle/>
          <a:p>
            <a:endParaRPr/>
          </a:p>
        </p:txBody>
      </p:sp>
      <p:pic>
        <p:nvPicPr>
          <p:cNvPr id="7" name="Image 0" descr="preencoded.png"/>
          <p:cNvPicPr>
            <a:picLocks noChangeAspect="1"/>
          </p:cNvPicPr>
          <p:nvPr/>
        </p:nvPicPr>
        <p:blipFill>
          <a:blip r:embed="rId3"/>
          <a:stretch>
            <a:fillRect/>
          </a:stretch>
        </p:blipFill>
        <p:spPr>
          <a:xfrm>
            <a:off x="841248" y="3941064"/>
            <a:ext cx="310896" cy="310896"/>
          </a:xfrm>
          <a:prstGeom prst="rect">
            <a:avLst/>
          </a:prstGeom>
          <a:ln>
            <a:solidFill/>
          </a:ln>
        </p:spPr>
      </p:pic>
      <p:sp>
        <p:nvSpPr>
          <p:cNvPr id="8" name="Text 5"/>
          <p:cNvSpPr/>
          <p:nvPr/>
        </p:nvSpPr>
        <p:spPr>
          <a:xfrm>
            <a:off x="1298448" y="3703320"/>
            <a:ext cx="3977640" cy="749808"/>
          </a:xfrm>
          <a:prstGeom prst="rect">
            <a:avLst/>
          </a:prstGeom>
          <a:noFill/>
          <a:ln>
            <a:noFill/>
          </a:ln>
        </p:spPr>
        <p:txBody>
          <a:bodyPr wrap="square" rtlCol="0" anchor="ctr"/>
          <a:lstStyle/>
          <a:p>
            <a:pPr marL="0" indent="0">
              <a:lnSpc>
                <a:spcPct val="105000"/>
              </a:lnSpc>
              <a:buNone/>
            </a:pPr>
            <a:r>
              <a:rPr lang="en-US" sz="1150" i="1" dirty="0">
                <a:solidFill>
                  <a:srgbClr val="274B66"/>
                </a:solidFill>
                <a:latin typeface="Calibri" pitchFamily="34" charset="0"/>
                <a:ea typeface="Calibri" pitchFamily="34" charset="-122"/>
                <a:cs typeface="Calibri" pitchFamily="34" charset="-120"/>
              </a:rPr>
              <a:t>Bij deze lezing hoort een praktijkmemo met alle cijfers, bronnen en tien concrete acties. Vraag me erom.</a:t>
            </a:r>
            <a:endParaRPr lang="en-US" sz="1150" dirty="0"/>
          </a:p>
        </p:txBody>
      </p:sp>
      <p:sp>
        <p:nvSpPr>
          <p:cNvPr id="9" name="Shape 6"/>
          <p:cNvSpPr/>
          <p:nvPr/>
        </p:nvSpPr>
        <p:spPr>
          <a:xfrm>
            <a:off x="5715000" y="1554480"/>
            <a:ext cx="2971800" cy="2743200"/>
          </a:xfrm>
          <a:prstGeom prst="rect">
            <a:avLst/>
          </a:prstGeom>
          <a:solidFill>
            <a:srgbClr val="E6F2FA"/>
          </a:solidFill>
          <a:ln w="12700">
            <a:solidFill>
              <a:srgbClr val="3E4A56"/>
            </a:solidFill>
            <a:prstDash val="solid"/>
          </a:ln>
        </p:spPr>
        <p:txBody>
          <a:bodyPr/>
          <a:lstStyle/>
          <a:p>
            <a:endParaRPr/>
          </a:p>
        </p:txBody>
      </p:sp>
      <p:sp>
        <p:nvSpPr>
          <p:cNvPr id="10" name="Text 7"/>
          <p:cNvSpPr/>
          <p:nvPr/>
        </p:nvSpPr>
        <p:spPr>
          <a:xfrm>
            <a:off x="5943600" y="1719072"/>
            <a:ext cx="2514600" cy="274320"/>
          </a:xfrm>
          <a:prstGeom prst="rect">
            <a:avLst/>
          </a:prstGeom>
          <a:noFill/>
          <a:ln>
            <a:noFill/>
          </a:ln>
        </p:spPr>
        <p:txBody>
          <a:bodyPr wrap="square" rtlCol="0" anchor="ctr"/>
          <a:lstStyle/>
          <a:p>
            <a:pPr marL="0" indent="0">
              <a:buNone/>
            </a:pPr>
            <a:r>
              <a:rPr lang="en-US" sz="1200" b="1" kern="0" spc="150" dirty="0">
                <a:solidFill>
                  <a:srgbClr val="3E4A56"/>
                </a:solidFill>
                <a:latin typeface="Calibri" pitchFamily="34" charset="0"/>
                <a:ea typeface="Calibri" pitchFamily="34" charset="-122"/>
                <a:cs typeface="Calibri" pitchFamily="34" charset="-120"/>
              </a:rPr>
              <a:t>VANDAAG</a:t>
            </a:r>
            <a:endParaRPr lang="en-US" sz="1200" dirty="0"/>
          </a:p>
        </p:txBody>
      </p:sp>
      <p:sp>
        <p:nvSpPr>
          <p:cNvPr id="11" name="Shape 8"/>
          <p:cNvSpPr/>
          <p:nvPr/>
        </p:nvSpPr>
        <p:spPr>
          <a:xfrm>
            <a:off x="5943600" y="2148840"/>
            <a:ext cx="384048" cy="384048"/>
          </a:xfrm>
          <a:prstGeom prst="ellipse">
            <a:avLst/>
          </a:prstGeom>
          <a:solidFill>
            <a:srgbClr val="3E4A56"/>
          </a:solidFill>
          <a:ln>
            <a:solidFill/>
          </a:ln>
        </p:spPr>
        <p:txBody>
          <a:bodyPr/>
          <a:lstStyle/>
          <a:p>
            <a:endParaRPr/>
          </a:p>
        </p:txBody>
      </p:sp>
      <p:sp>
        <p:nvSpPr>
          <p:cNvPr id="12" name="Text 9"/>
          <p:cNvSpPr/>
          <p:nvPr/>
        </p:nvSpPr>
        <p:spPr>
          <a:xfrm>
            <a:off x="5943600" y="2148840"/>
            <a:ext cx="384048" cy="384048"/>
          </a:xfrm>
          <a:prstGeom prst="rect">
            <a:avLst/>
          </a:prstGeom>
          <a:noFill/>
          <a:ln>
            <a:noFill/>
          </a:ln>
        </p:spPr>
        <p:txBody>
          <a:bodyPr wrap="square" lIns="0" tIns="0" rIns="0" bIns="0" rtlCol="0" anchor="ctr"/>
          <a:lstStyle/>
          <a:p>
            <a:pPr marL="0" indent="0" algn="ctr">
              <a:buNone/>
            </a:pPr>
            <a:r>
              <a:rPr lang="en-US" sz="1500" b="1" dirty="0">
                <a:solidFill>
                  <a:srgbClr val="FFFFFF"/>
                </a:solidFill>
                <a:latin typeface="Georgia" pitchFamily="34" charset="0"/>
                <a:ea typeface="Georgia" pitchFamily="34" charset="-122"/>
                <a:cs typeface="Georgia" pitchFamily="34" charset="-120"/>
              </a:rPr>
              <a:t>1</a:t>
            </a:r>
            <a:endParaRPr lang="en-US" sz="1500" dirty="0"/>
          </a:p>
        </p:txBody>
      </p:sp>
      <p:sp>
        <p:nvSpPr>
          <p:cNvPr id="13" name="Text 10"/>
          <p:cNvSpPr/>
          <p:nvPr/>
        </p:nvSpPr>
        <p:spPr>
          <a:xfrm>
            <a:off x="6464808" y="2112264"/>
            <a:ext cx="1965960" cy="640080"/>
          </a:xfrm>
          <a:prstGeom prst="rect">
            <a:avLst/>
          </a:prstGeom>
          <a:noFill/>
          <a:ln>
            <a:noFill/>
          </a:ln>
        </p:spPr>
        <p:txBody>
          <a:bodyPr wrap="square" rtlCol="0" anchor="t"/>
          <a:lstStyle/>
          <a:p>
            <a:pPr marL="0" indent="0">
              <a:lnSpc>
                <a:spcPct val="100000"/>
              </a:lnSpc>
              <a:buNone/>
            </a:pPr>
            <a:r>
              <a:rPr lang="en-US" sz="1400" b="1" dirty="0">
                <a:solidFill>
                  <a:srgbClr val="1B1B1B"/>
                </a:solidFill>
                <a:latin typeface="Calibri" pitchFamily="34" charset="0"/>
                <a:ea typeface="Calibri" pitchFamily="34" charset="-122"/>
                <a:cs typeface="Calibri" pitchFamily="34" charset="-120"/>
              </a:rPr>
              <a:t>Het echte probleem</a:t>
            </a:r>
            <a:endParaRPr lang="en-US" sz="1400" dirty="0"/>
          </a:p>
          <a:p>
            <a:pPr marL="0" indent="0">
              <a:lnSpc>
                <a:spcPct val="100000"/>
              </a:lnSpc>
              <a:buNone/>
            </a:pPr>
            <a:r>
              <a:rPr lang="en-US" sz="1150" dirty="0" err="1">
                <a:solidFill>
                  <a:srgbClr val="6E7780"/>
                </a:solidFill>
                <a:latin typeface="Calibri" pitchFamily="34" charset="0"/>
                <a:ea typeface="Calibri" pitchFamily="34" charset="-122"/>
                <a:cs typeface="Calibri" pitchFamily="34" charset="-120"/>
              </a:rPr>
              <a:t>behoud</a:t>
            </a:r>
            <a:r>
              <a:rPr lang="en-US" sz="1150" dirty="0">
                <a:solidFill>
                  <a:srgbClr val="6E7780"/>
                </a:solidFill>
                <a:latin typeface="Calibri" pitchFamily="34" charset="0"/>
                <a:ea typeface="Calibri" pitchFamily="34" charset="-122"/>
                <a:cs typeface="Calibri" pitchFamily="34" charset="-120"/>
              </a:rPr>
              <a:t> vs. werving</a:t>
            </a:r>
            <a:endParaRPr lang="en-US" sz="1400" dirty="0"/>
          </a:p>
        </p:txBody>
      </p:sp>
      <p:sp>
        <p:nvSpPr>
          <p:cNvPr id="14" name="Shape 11"/>
          <p:cNvSpPr/>
          <p:nvPr/>
        </p:nvSpPr>
        <p:spPr>
          <a:xfrm>
            <a:off x="5943600" y="2862072"/>
            <a:ext cx="384048" cy="384048"/>
          </a:xfrm>
          <a:prstGeom prst="ellipse">
            <a:avLst/>
          </a:prstGeom>
          <a:solidFill>
            <a:srgbClr val="3E4A56"/>
          </a:solidFill>
          <a:ln>
            <a:solidFill/>
          </a:ln>
        </p:spPr>
        <p:txBody>
          <a:bodyPr/>
          <a:lstStyle/>
          <a:p>
            <a:endParaRPr/>
          </a:p>
        </p:txBody>
      </p:sp>
      <p:sp>
        <p:nvSpPr>
          <p:cNvPr id="15" name="Text 12"/>
          <p:cNvSpPr/>
          <p:nvPr/>
        </p:nvSpPr>
        <p:spPr>
          <a:xfrm>
            <a:off x="5943600" y="2862072"/>
            <a:ext cx="384048" cy="384048"/>
          </a:xfrm>
          <a:prstGeom prst="rect">
            <a:avLst/>
          </a:prstGeom>
          <a:noFill/>
          <a:ln>
            <a:noFill/>
          </a:ln>
        </p:spPr>
        <p:txBody>
          <a:bodyPr wrap="square" lIns="0" tIns="0" rIns="0" bIns="0" rtlCol="0" anchor="ctr"/>
          <a:lstStyle/>
          <a:p>
            <a:pPr marL="0" indent="0" algn="ctr">
              <a:buNone/>
            </a:pPr>
            <a:r>
              <a:rPr lang="en-US" sz="1500" b="1" dirty="0">
                <a:solidFill>
                  <a:srgbClr val="FFFFFF"/>
                </a:solidFill>
                <a:latin typeface="Georgia" pitchFamily="34" charset="0"/>
                <a:ea typeface="Georgia" pitchFamily="34" charset="-122"/>
                <a:cs typeface="Georgia" pitchFamily="34" charset="-120"/>
              </a:rPr>
              <a:t>2</a:t>
            </a:r>
            <a:endParaRPr lang="en-US" sz="1500" dirty="0"/>
          </a:p>
        </p:txBody>
      </p:sp>
      <p:sp>
        <p:nvSpPr>
          <p:cNvPr id="16" name="Text 13"/>
          <p:cNvSpPr/>
          <p:nvPr/>
        </p:nvSpPr>
        <p:spPr>
          <a:xfrm>
            <a:off x="6464808" y="2825496"/>
            <a:ext cx="1965960" cy="640080"/>
          </a:xfrm>
          <a:prstGeom prst="rect">
            <a:avLst/>
          </a:prstGeom>
          <a:noFill/>
          <a:ln>
            <a:noFill/>
          </a:ln>
        </p:spPr>
        <p:txBody>
          <a:bodyPr wrap="square" rtlCol="0" anchor="t"/>
          <a:lstStyle/>
          <a:p>
            <a:pPr marL="0" indent="0">
              <a:lnSpc>
                <a:spcPct val="100000"/>
              </a:lnSpc>
              <a:buNone/>
            </a:pPr>
            <a:r>
              <a:rPr lang="en-US" sz="1400" b="1" dirty="0">
                <a:solidFill>
                  <a:srgbClr val="1B1B1B"/>
                </a:solidFill>
                <a:latin typeface="Calibri" pitchFamily="34" charset="0"/>
                <a:ea typeface="Calibri" pitchFamily="34" charset="-122"/>
                <a:cs typeface="Calibri" pitchFamily="34" charset="-120"/>
              </a:rPr>
              <a:t>Drie hefbomen</a:t>
            </a:r>
            <a:endParaRPr lang="en-US" sz="1400" dirty="0"/>
          </a:p>
          <a:p>
            <a:pPr marL="0" indent="0">
              <a:lnSpc>
                <a:spcPct val="100000"/>
              </a:lnSpc>
              <a:buNone/>
            </a:pPr>
            <a:r>
              <a:rPr lang="en-US" sz="1150" dirty="0">
                <a:solidFill>
                  <a:srgbClr val="6E7780"/>
                </a:solidFill>
                <a:latin typeface="Calibri" pitchFamily="34" charset="0"/>
                <a:ea typeface="Calibri" pitchFamily="34" charset="-122"/>
                <a:cs typeface="Calibri" pitchFamily="34" charset="-120"/>
              </a:rPr>
              <a:t>motivatie · samenwerking · werkstress</a:t>
            </a:r>
            <a:endParaRPr lang="en-US" sz="1400" dirty="0"/>
          </a:p>
        </p:txBody>
      </p:sp>
      <p:sp>
        <p:nvSpPr>
          <p:cNvPr id="17" name="Shape 14"/>
          <p:cNvSpPr/>
          <p:nvPr/>
        </p:nvSpPr>
        <p:spPr>
          <a:xfrm>
            <a:off x="5943600" y="3575304"/>
            <a:ext cx="384048" cy="384048"/>
          </a:xfrm>
          <a:prstGeom prst="ellipse">
            <a:avLst/>
          </a:prstGeom>
          <a:solidFill>
            <a:srgbClr val="3E4A56"/>
          </a:solidFill>
          <a:ln>
            <a:solidFill/>
          </a:ln>
        </p:spPr>
        <p:txBody>
          <a:bodyPr/>
          <a:lstStyle/>
          <a:p>
            <a:endParaRPr/>
          </a:p>
        </p:txBody>
      </p:sp>
      <p:sp>
        <p:nvSpPr>
          <p:cNvPr id="18" name="Text 15"/>
          <p:cNvSpPr/>
          <p:nvPr/>
        </p:nvSpPr>
        <p:spPr>
          <a:xfrm>
            <a:off x="5943600" y="3575304"/>
            <a:ext cx="384048" cy="384048"/>
          </a:xfrm>
          <a:prstGeom prst="rect">
            <a:avLst/>
          </a:prstGeom>
          <a:noFill/>
          <a:ln>
            <a:noFill/>
          </a:ln>
        </p:spPr>
        <p:txBody>
          <a:bodyPr wrap="square" lIns="0" tIns="0" rIns="0" bIns="0" rtlCol="0" anchor="ctr"/>
          <a:lstStyle/>
          <a:p>
            <a:pPr marL="0" indent="0" algn="ctr">
              <a:buNone/>
            </a:pPr>
            <a:r>
              <a:rPr lang="en-US" sz="1500" b="1" dirty="0">
                <a:solidFill>
                  <a:srgbClr val="FFFFFF"/>
                </a:solidFill>
                <a:latin typeface="Georgia" pitchFamily="34" charset="0"/>
                <a:ea typeface="Georgia" pitchFamily="34" charset="-122"/>
                <a:cs typeface="Georgia" pitchFamily="34" charset="-120"/>
              </a:rPr>
              <a:t>3</a:t>
            </a:r>
            <a:endParaRPr lang="en-US" sz="1500" dirty="0"/>
          </a:p>
        </p:txBody>
      </p:sp>
      <p:sp>
        <p:nvSpPr>
          <p:cNvPr id="19" name="Text 16"/>
          <p:cNvSpPr/>
          <p:nvPr/>
        </p:nvSpPr>
        <p:spPr>
          <a:xfrm>
            <a:off x="6464808" y="3538728"/>
            <a:ext cx="1965960" cy="640080"/>
          </a:xfrm>
          <a:prstGeom prst="rect">
            <a:avLst/>
          </a:prstGeom>
          <a:noFill/>
          <a:ln>
            <a:noFill/>
          </a:ln>
        </p:spPr>
        <p:txBody>
          <a:bodyPr wrap="square" rtlCol="0" anchor="t"/>
          <a:lstStyle/>
          <a:p>
            <a:pPr marL="0" indent="0">
              <a:lnSpc>
                <a:spcPct val="100000"/>
              </a:lnSpc>
              <a:buNone/>
            </a:pPr>
            <a:r>
              <a:rPr lang="en-US" sz="1400" b="1" dirty="0">
                <a:solidFill>
                  <a:srgbClr val="1B1B1B"/>
                </a:solidFill>
                <a:latin typeface="Calibri" pitchFamily="34" charset="0"/>
                <a:ea typeface="Calibri" pitchFamily="34" charset="-122"/>
                <a:cs typeface="Calibri" pitchFamily="34" charset="-120"/>
              </a:rPr>
              <a:t>Wat u </a:t>
            </a:r>
            <a:r>
              <a:rPr lang="en-US" sz="1400" b="1" dirty="0" err="1">
                <a:solidFill>
                  <a:srgbClr val="1B1B1B"/>
                </a:solidFill>
                <a:latin typeface="Calibri" pitchFamily="34" charset="0"/>
                <a:ea typeface="Calibri" pitchFamily="34" charset="-122"/>
                <a:cs typeface="Calibri" pitchFamily="34" charset="-120"/>
              </a:rPr>
              <a:t>kunt</a:t>
            </a:r>
            <a:r>
              <a:rPr lang="en-US" sz="1400" b="1" dirty="0">
                <a:solidFill>
                  <a:srgbClr val="1B1B1B"/>
                </a:solidFill>
                <a:latin typeface="Calibri" pitchFamily="34" charset="0"/>
                <a:ea typeface="Calibri" pitchFamily="34" charset="-122"/>
                <a:cs typeface="Calibri" pitchFamily="34" charset="-120"/>
              </a:rPr>
              <a:t> </a:t>
            </a:r>
            <a:r>
              <a:rPr lang="en-US" sz="1400" b="1" dirty="0" err="1">
                <a:solidFill>
                  <a:srgbClr val="1B1B1B"/>
                </a:solidFill>
                <a:latin typeface="Calibri" pitchFamily="34" charset="0"/>
                <a:ea typeface="Calibri" pitchFamily="34" charset="-122"/>
                <a:cs typeface="Calibri" pitchFamily="34" charset="-120"/>
              </a:rPr>
              <a:t>doen</a:t>
            </a:r>
            <a:endParaRPr lang="en-US" sz="1400" dirty="0"/>
          </a:p>
          <a:p>
            <a:pPr marL="0" indent="0">
              <a:lnSpc>
                <a:spcPct val="100000"/>
              </a:lnSpc>
              <a:buNone/>
            </a:pPr>
            <a:r>
              <a:rPr lang="en-US" sz="1150" dirty="0">
                <a:solidFill>
                  <a:srgbClr val="6E7780"/>
                </a:solidFill>
                <a:latin typeface="Calibri" pitchFamily="34" charset="0"/>
                <a:ea typeface="Calibri" pitchFamily="34" charset="-122"/>
                <a:cs typeface="Calibri" pitchFamily="34" charset="-120"/>
              </a:rPr>
              <a:t>concreet en meetbaar</a:t>
            </a:r>
            <a:endParaRPr lang="en-US" sz="1400" dirty="0"/>
          </a:p>
        </p:txBody>
      </p:sp>
      <p:pic>
        <p:nvPicPr>
          <p:cNvPr id="20" name="Image 1" descr="assets/rug_nl_red.png"/>
          <p:cNvPicPr>
            <a:picLocks noChangeAspect="1"/>
          </p:cNvPicPr>
          <p:nvPr/>
        </p:nvPicPr>
        <p:blipFill>
          <a:blip r:embed="rId4"/>
          <a:stretch>
            <a:fillRect/>
          </a:stretch>
        </p:blipFill>
        <p:spPr>
          <a:xfrm>
            <a:off x="7562088" y="4736592"/>
            <a:ext cx="1170432" cy="274408"/>
          </a:xfrm>
          <a:prstGeom prst="rect">
            <a:avLst/>
          </a:prstGeom>
          <a:ln>
            <a:solidFill/>
          </a:ln>
        </p:spPr>
      </p:pic>
      <p:sp>
        <p:nvSpPr>
          <p:cNvPr id="21" name="Text 17"/>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02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CC0000"/>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CC0000"/>
                </a:solidFill>
                <a:latin typeface="Calibri" pitchFamily="34" charset="0"/>
                <a:ea typeface="Calibri" pitchFamily="34" charset="-122"/>
                <a:cs typeface="Calibri" pitchFamily="34" charset="-120"/>
              </a:rPr>
              <a:t>WERKSTRESS · DETECTIE</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sz="2800" b="1" dirty="0" err="1">
                <a:solidFill>
                  <a:srgbClr val="1B1B1B"/>
                </a:solidFill>
                <a:latin typeface="Georgia"/>
              </a:rPr>
              <a:t>Vroeg</a:t>
            </a:r>
            <a:r>
              <a:rPr sz="2800" b="1" dirty="0">
                <a:solidFill>
                  <a:srgbClr val="1B1B1B"/>
                </a:solidFill>
                <a:latin typeface="Georgia"/>
              </a:rPr>
              <a:t> </a:t>
            </a:r>
            <a:r>
              <a:rPr sz="2800" b="1" dirty="0" err="1">
                <a:solidFill>
                  <a:srgbClr val="1B1B1B"/>
                </a:solidFill>
                <a:latin typeface="Georgia"/>
              </a:rPr>
              <a:t>ingrijpen</a:t>
            </a:r>
            <a:r>
              <a:rPr sz="2800" b="1" dirty="0">
                <a:solidFill>
                  <a:srgbClr val="1B1B1B"/>
                </a:solidFill>
                <a:latin typeface="Georgia"/>
              </a:rPr>
              <a:t> is </a:t>
            </a:r>
            <a:r>
              <a:rPr sz="2800" b="1" dirty="0" err="1">
                <a:solidFill>
                  <a:srgbClr val="1B1B1B"/>
                </a:solidFill>
                <a:latin typeface="Georgia"/>
              </a:rPr>
              <a:t>altijd</a:t>
            </a:r>
            <a:r>
              <a:rPr sz="2800" b="1" dirty="0">
                <a:solidFill>
                  <a:srgbClr val="1B1B1B"/>
                </a:solidFill>
                <a:latin typeface="Georgia"/>
              </a:rPr>
              <a:t> </a:t>
            </a:r>
            <a:r>
              <a:rPr sz="2800" b="1" dirty="0" err="1">
                <a:solidFill>
                  <a:srgbClr val="1B1B1B"/>
                </a:solidFill>
                <a:latin typeface="Georgia"/>
              </a:rPr>
              <a:t>beter</a:t>
            </a:r>
            <a:r>
              <a:rPr sz="2800" b="1" dirty="0">
                <a:solidFill>
                  <a:srgbClr val="1B1B1B"/>
                </a:solidFill>
                <a:latin typeface="Georgia"/>
              </a:rPr>
              <a:t> dan </a:t>
            </a:r>
            <a:r>
              <a:rPr lang="nl-NL" sz="2800" b="1" dirty="0">
                <a:solidFill>
                  <a:srgbClr val="1B1B1B"/>
                </a:solidFill>
                <a:latin typeface="Georgia"/>
              </a:rPr>
              <a:t>later </a:t>
            </a:r>
            <a:r>
              <a:rPr sz="2800" b="1" dirty="0" err="1">
                <a:solidFill>
                  <a:srgbClr val="1B1B1B"/>
                </a:solidFill>
                <a:latin typeface="Georgia"/>
              </a:rPr>
              <a:t>repareren</a:t>
            </a:r>
            <a:endParaRPr lang="en-US" sz="2800" dirty="0"/>
          </a:p>
        </p:txBody>
      </p:sp>
      <p:sp>
        <p:nvSpPr>
          <p:cNvPr id="5" name="Shape 3"/>
          <p:cNvSpPr/>
          <p:nvPr/>
        </p:nvSpPr>
        <p:spPr>
          <a:xfrm>
            <a:off x="640080" y="1783080"/>
            <a:ext cx="3246120" cy="1554480"/>
          </a:xfrm>
          <a:prstGeom prst="rect">
            <a:avLst/>
          </a:prstGeom>
          <a:solidFill>
            <a:srgbClr val="FBE7E7"/>
          </a:solidFill>
          <a:ln w="15875">
            <a:solidFill>
              <a:srgbClr val="CC0000"/>
            </a:solidFill>
            <a:prstDash val="solid"/>
          </a:ln>
        </p:spPr>
        <p:txBody>
          <a:bodyPr/>
          <a:lstStyle/>
          <a:p>
            <a:endParaRPr/>
          </a:p>
        </p:txBody>
      </p:sp>
      <p:sp>
        <p:nvSpPr>
          <p:cNvPr id="6" name="Text 4"/>
          <p:cNvSpPr/>
          <p:nvPr/>
        </p:nvSpPr>
        <p:spPr>
          <a:xfrm>
            <a:off x="877824" y="1892808"/>
            <a:ext cx="2788920" cy="603504"/>
          </a:xfrm>
          <a:prstGeom prst="rect">
            <a:avLst/>
          </a:prstGeom>
          <a:noFill/>
          <a:ln>
            <a:noFill/>
          </a:ln>
        </p:spPr>
        <p:txBody>
          <a:bodyPr wrap="square" lIns="0" tIns="0" rIns="0" bIns="0" rtlCol="0" anchor="ctr"/>
          <a:lstStyle/>
          <a:p>
            <a:pPr marL="0" indent="0">
              <a:buNone/>
            </a:pPr>
            <a:r>
              <a:rPr sz="3400" b="1">
                <a:solidFill>
                  <a:srgbClr val="CC0000"/>
                </a:solidFill>
                <a:latin typeface="Georgia"/>
              </a:rPr>
              <a:t>1 gesprek</a:t>
            </a:r>
            <a:endParaRPr lang="en-US" sz="3400" dirty="0"/>
          </a:p>
        </p:txBody>
      </p:sp>
      <p:sp>
        <p:nvSpPr>
          <p:cNvPr id="7" name="Text 5"/>
          <p:cNvSpPr/>
          <p:nvPr/>
        </p:nvSpPr>
        <p:spPr>
          <a:xfrm>
            <a:off x="896112" y="2496312"/>
            <a:ext cx="2770632" cy="201168"/>
          </a:xfrm>
          <a:prstGeom prst="rect">
            <a:avLst/>
          </a:prstGeom>
          <a:noFill/>
          <a:ln>
            <a:noFill/>
          </a:ln>
        </p:spPr>
        <p:txBody>
          <a:bodyPr wrap="square" rtlCol="0" anchor="ctr"/>
          <a:lstStyle/>
          <a:p>
            <a:pPr marL="0" indent="0">
              <a:buNone/>
            </a:pPr>
            <a:r>
              <a:rPr sz="950" b="1">
                <a:solidFill>
                  <a:srgbClr val="CC0000"/>
                </a:solidFill>
                <a:latin typeface="Calibri"/>
              </a:rPr>
              <a:t>VOOR UITVAL</a:t>
            </a:r>
            <a:endParaRPr lang="en-US" sz="950" dirty="0"/>
          </a:p>
        </p:txBody>
      </p:sp>
      <p:sp>
        <p:nvSpPr>
          <p:cNvPr id="8" name="Text 6"/>
          <p:cNvSpPr/>
          <p:nvPr/>
        </p:nvSpPr>
        <p:spPr>
          <a:xfrm>
            <a:off x="896112" y="2697480"/>
            <a:ext cx="2752344" cy="585216"/>
          </a:xfrm>
          <a:prstGeom prst="rect">
            <a:avLst/>
          </a:prstGeom>
          <a:noFill/>
          <a:ln>
            <a:noFill/>
          </a:ln>
        </p:spPr>
        <p:txBody>
          <a:bodyPr wrap="square" rtlCol="0" anchor="t"/>
          <a:lstStyle/>
          <a:p>
            <a:pPr marL="0" indent="0">
              <a:lnSpc>
                <a:spcPct val="105000"/>
              </a:lnSpc>
              <a:buNone/>
            </a:pPr>
            <a:r>
              <a:rPr sz="1100">
                <a:solidFill>
                  <a:srgbClr val="1B1B1B"/>
                </a:solidFill>
                <a:latin typeface="Calibri"/>
              </a:rPr>
              <a:t>is meer waard dan zes maanden re-integratie achteraf.</a:t>
            </a:r>
            <a:endParaRPr lang="en-US" sz="1100" dirty="0"/>
          </a:p>
        </p:txBody>
      </p:sp>
      <p:sp>
        <p:nvSpPr>
          <p:cNvPr id="9" name="Text 7"/>
          <p:cNvSpPr/>
          <p:nvPr/>
        </p:nvSpPr>
        <p:spPr>
          <a:xfrm>
            <a:off x="4114800" y="1874520"/>
            <a:ext cx="4480560" cy="1417320"/>
          </a:xfrm>
          <a:prstGeom prst="rect">
            <a:avLst/>
          </a:prstGeom>
          <a:noFill/>
          <a:ln>
            <a:noFill/>
          </a:ln>
        </p:spPr>
        <p:txBody>
          <a:bodyPr wrap="square" rtlCol="0" anchor="t"/>
          <a:lstStyle/>
          <a:p>
            <a:pPr marL="0" indent="0">
              <a:lnSpc>
                <a:spcPct val="118000"/>
              </a:lnSpc>
              <a:buNone/>
            </a:pPr>
            <a:r>
              <a:rPr sz="1500">
                <a:solidFill>
                  <a:srgbClr val="1B1B1B"/>
                </a:solidFill>
                <a:latin typeface="Calibri"/>
              </a:rPr>
              <a:t>Verlies versnelt: wie eenmaal leeg is, heeft minder middelen om te herstellen. Kleine, vroege interventies zijn effectiever dan grote interventies bij uitval.</a:t>
            </a:r>
            <a:endParaRPr lang="en-US" sz="1550" dirty="0"/>
          </a:p>
        </p:txBody>
      </p:sp>
      <p:sp>
        <p:nvSpPr>
          <p:cNvPr id="10" name="Shape 8"/>
          <p:cNvSpPr/>
          <p:nvPr/>
        </p:nvSpPr>
        <p:spPr>
          <a:xfrm>
            <a:off x="640080" y="3520440"/>
            <a:ext cx="7973568" cy="960120"/>
          </a:xfrm>
          <a:prstGeom prst="rect">
            <a:avLst/>
          </a:prstGeom>
          <a:solidFill>
            <a:srgbClr val="F4F7F9"/>
          </a:solidFill>
          <a:ln w="12700">
            <a:solidFill>
              <a:srgbClr val="E3E7EB"/>
            </a:solidFill>
            <a:prstDash val="solid"/>
          </a:ln>
        </p:spPr>
        <p:txBody>
          <a:bodyPr/>
          <a:lstStyle/>
          <a:p>
            <a:endParaRPr/>
          </a:p>
        </p:txBody>
      </p:sp>
      <p:pic>
        <p:nvPicPr>
          <p:cNvPr id="11" name="Image 0" descr="preencoded.png"/>
          <p:cNvPicPr>
            <a:picLocks noChangeAspect="1"/>
          </p:cNvPicPr>
          <p:nvPr/>
        </p:nvPicPr>
        <p:blipFill>
          <a:blip r:embed="rId3"/>
          <a:stretch>
            <a:fillRect/>
          </a:stretch>
        </p:blipFill>
        <p:spPr>
          <a:xfrm>
            <a:off x="960120" y="3822192"/>
            <a:ext cx="603504" cy="384048"/>
          </a:xfrm>
          <a:prstGeom prst="rect">
            <a:avLst/>
          </a:prstGeom>
        </p:spPr>
      </p:pic>
      <p:sp>
        <p:nvSpPr>
          <p:cNvPr id="12" name="Text 9"/>
          <p:cNvSpPr/>
          <p:nvPr/>
        </p:nvSpPr>
        <p:spPr>
          <a:xfrm>
            <a:off x="1783080" y="3520440"/>
            <a:ext cx="6583680" cy="960120"/>
          </a:xfrm>
          <a:prstGeom prst="rect">
            <a:avLst/>
          </a:prstGeom>
          <a:noFill/>
          <a:ln>
            <a:noFill/>
          </a:ln>
        </p:spPr>
        <p:txBody>
          <a:bodyPr wrap="square" rtlCol="0" anchor="ctr"/>
          <a:lstStyle/>
          <a:p>
            <a:pPr marL="0" indent="0">
              <a:lnSpc>
                <a:spcPct val="112000"/>
              </a:lnSpc>
              <a:buNone/>
            </a:pPr>
            <a:r>
              <a:rPr sz="1500" dirty="0">
                <a:solidFill>
                  <a:srgbClr val="1B1B1B"/>
                </a:solidFill>
                <a:latin typeface="Calibri"/>
              </a:rPr>
              <a:t>Train </a:t>
            </a:r>
            <a:r>
              <a:rPr sz="1500" dirty="0" err="1">
                <a:solidFill>
                  <a:srgbClr val="1B1B1B"/>
                </a:solidFill>
                <a:latin typeface="Calibri"/>
              </a:rPr>
              <a:t>leidinggevenden</a:t>
            </a:r>
            <a:r>
              <a:rPr sz="1500" dirty="0">
                <a:solidFill>
                  <a:srgbClr val="1B1B1B"/>
                </a:solidFill>
                <a:latin typeface="Calibri"/>
              </a:rPr>
              <a:t> om </a:t>
            </a:r>
            <a:r>
              <a:rPr sz="1500" dirty="0" err="1">
                <a:solidFill>
                  <a:srgbClr val="1B1B1B"/>
                </a:solidFill>
                <a:latin typeface="Calibri"/>
              </a:rPr>
              <a:t>vroege</a:t>
            </a:r>
            <a:r>
              <a:rPr sz="1500" dirty="0">
                <a:solidFill>
                  <a:srgbClr val="1B1B1B"/>
                </a:solidFill>
                <a:latin typeface="Calibri"/>
              </a:rPr>
              <a:t> </a:t>
            </a:r>
            <a:r>
              <a:rPr sz="1500" dirty="0" err="1">
                <a:solidFill>
                  <a:srgbClr val="1B1B1B"/>
                </a:solidFill>
                <a:latin typeface="Calibri"/>
              </a:rPr>
              <a:t>signalen</a:t>
            </a:r>
            <a:r>
              <a:rPr sz="1500" dirty="0">
                <a:solidFill>
                  <a:srgbClr val="1B1B1B"/>
                </a:solidFill>
                <a:latin typeface="Calibri"/>
              </a:rPr>
              <a:t> </a:t>
            </a:r>
            <a:r>
              <a:rPr sz="1500" dirty="0" err="1">
                <a:solidFill>
                  <a:srgbClr val="1B1B1B"/>
                </a:solidFill>
                <a:latin typeface="Calibri"/>
              </a:rPr>
              <a:t>te</a:t>
            </a:r>
            <a:r>
              <a:rPr sz="1500" dirty="0">
                <a:solidFill>
                  <a:srgbClr val="1B1B1B"/>
                </a:solidFill>
                <a:latin typeface="Calibri"/>
              </a:rPr>
              <a:t> </a:t>
            </a:r>
            <a:r>
              <a:rPr sz="1500" dirty="0" err="1">
                <a:solidFill>
                  <a:srgbClr val="1B1B1B"/>
                </a:solidFill>
                <a:latin typeface="Calibri"/>
              </a:rPr>
              <a:t>herkennen</a:t>
            </a:r>
            <a:r>
              <a:rPr sz="1500" dirty="0">
                <a:solidFill>
                  <a:srgbClr val="1B1B1B"/>
                </a:solidFill>
                <a:latin typeface="Calibri"/>
              </a:rPr>
              <a:t>: </a:t>
            </a:r>
            <a:r>
              <a:rPr sz="1500" dirty="0" err="1">
                <a:solidFill>
                  <a:srgbClr val="1B1B1B"/>
                </a:solidFill>
                <a:latin typeface="Calibri"/>
              </a:rPr>
              <a:t>korter</a:t>
            </a:r>
            <a:r>
              <a:rPr sz="1500" dirty="0">
                <a:solidFill>
                  <a:srgbClr val="1B1B1B"/>
                </a:solidFill>
                <a:latin typeface="Calibri"/>
              </a:rPr>
              <a:t> </a:t>
            </a:r>
            <a:r>
              <a:rPr sz="1500" dirty="0" err="1">
                <a:solidFill>
                  <a:srgbClr val="1B1B1B"/>
                </a:solidFill>
                <a:latin typeface="Calibri"/>
              </a:rPr>
              <a:t>lontje</a:t>
            </a:r>
            <a:r>
              <a:rPr sz="1500" dirty="0">
                <a:solidFill>
                  <a:srgbClr val="1B1B1B"/>
                </a:solidFill>
                <a:latin typeface="Calibri"/>
              </a:rPr>
              <a:t>, </a:t>
            </a:r>
            <a:r>
              <a:rPr sz="1500" dirty="0" err="1">
                <a:solidFill>
                  <a:srgbClr val="1B1B1B"/>
                </a:solidFill>
                <a:latin typeface="Calibri"/>
              </a:rPr>
              <a:t>terugtrekken</a:t>
            </a:r>
            <a:r>
              <a:rPr sz="1500" dirty="0">
                <a:solidFill>
                  <a:srgbClr val="1B1B1B"/>
                </a:solidFill>
                <a:latin typeface="Calibri"/>
              </a:rPr>
              <a:t> </a:t>
            </a:r>
            <a:r>
              <a:rPr sz="1500" dirty="0" err="1">
                <a:solidFill>
                  <a:srgbClr val="1B1B1B"/>
                </a:solidFill>
                <a:latin typeface="Calibri"/>
              </a:rPr>
              <a:t>uit</a:t>
            </a:r>
            <a:r>
              <a:rPr sz="1500" dirty="0">
                <a:solidFill>
                  <a:srgbClr val="1B1B1B"/>
                </a:solidFill>
                <a:latin typeface="Calibri"/>
              </a:rPr>
              <a:t> </a:t>
            </a:r>
            <a:r>
              <a:rPr sz="1500" dirty="0" err="1">
                <a:solidFill>
                  <a:srgbClr val="1B1B1B"/>
                </a:solidFill>
                <a:latin typeface="Calibri"/>
              </a:rPr>
              <a:t>overleg</a:t>
            </a:r>
            <a:r>
              <a:rPr sz="1500" dirty="0">
                <a:solidFill>
                  <a:srgbClr val="1B1B1B"/>
                </a:solidFill>
                <a:latin typeface="Calibri"/>
              </a:rPr>
              <a:t>, </a:t>
            </a:r>
            <a:r>
              <a:rPr sz="1500" dirty="0" err="1">
                <a:solidFill>
                  <a:srgbClr val="1B1B1B"/>
                </a:solidFill>
                <a:latin typeface="Calibri"/>
              </a:rPr>
              <a:t>oplopend</a:t>
            </a:r>
            <a:r>
              <a:rPr sz="1500" dirty="0">
                <a:solidFill>
                  <a:srgbClr val="1B1B1B"/>
                </a:solidFill>
                <a:latin typeface="Calibri"/>
              </a:rPr>
              <a:t> </a:t>
            </a:r>
            <a:r>
              <a:rPr sz="1500" dirty="0" err="1">
                <a:solidFill>
                  <a:srgbClr val="1B1B1B"/>
                </a:solidFill>
                <a:latin typeface="Calibri"/>
              </a:rPr>
              <a:t>verzuim</a:t>
            </a:r>
            <a:r>
              <a:rPr sz="1500" dirty="0">
                <a:solidFill>
                  <a:srgbClr val="1B1B1B"/>
                </a:solidFill>
                <a:latin typeface="Calibri"/>
              </a:rPr>
              <a:t>.</a:t>
            </a:r>
            <a:endParaRPr lang="en-US" sz="1400" dirty="0"/>
          </a:p>
        </p:txBody>
      </p:sp>
      <p:sp>
        <p:nvSpPr>
          <p:cNvPr id="13" name="Text 10"/>
          <p:cNvSpPr/>
          <p:nvPr/>
        </p:nvSpPr>
        <p:spPr>
          <a:xfrm>
            <a:off x="1024128" y="4572000"/>
            <a:ext cx="6355080" cy="475488"/>
          </a:xfrm>
          <a:prstGeom prst="rect">
            <a:avLst/>
          </a:prstGeom>
          <a:noFill/>
          <a:ln>
            <a:noFill/>
          </a:ln>
        </p:spPr>
        <p:txBody>
          <a:bodyPr wrap="square" rtlCol="0" anchor="ctr"/>
          <a:lstStyle/>
          <a:p>
            <a:pPr marL="0" indent="0" algn="l">
              <a:lnSpc>
                <a:spcPct val="100000"/>
              </a:lnSpc>
              <a:buNone/>
            </a:pPr>
            <a:r>
              <a:rPr lang="en-US" sz="900" i="1" dirty="0">
                <a:solidFill>
                  <a:srgbClr val="5A6066"/>
                </a:solidFill>
                <a:latin typeface="Calibri" pitchFamily="34" charset="0"/>
                <a:ea typeface="Calibri" pitchFamily="34" charset="-122"/>
                <a:cs typeface="Calibri" pitchFamily="34" charset="-120"/>
              </a:rPr>
              <a:t>Bron: Demerouti, Bakker, Nachreiner &amp; Schaufeli (2001), Journal of Applied Psychology · Hobfoll e.a. (2018), Annual Review of OP/OB.</a:t>
            </a:r>
            <a:endParaRPr lang="en-US" sz="900" dirty="0"/>
          </a:p>
        </p:txBody>
      </p:sp>
      <p:pic>
        <p:nvPicPr>
          <p:cNvPr id="14" name="Image 1" descr="assets/rug_nl_red.png"/>
          <p:cNvPicPr>
            <a:picLocks noChangeAspect="1"/>
          </p:cNvPicPr>
          <p:nvPr/>
        </p:nvPicPr>
        <p:blipFill>
          <a:blip r:embed="rId4"/>
          <a:stretch>
            <a:fillRect/>
          </a:stretch>
        </p:blipFill>
        <p:spPr>
          <a:xfrm>
            <a:off x="7562088" y="4736592"/>
            <a:ext cx="1170432" cy="274408"/>
          </a:xfrm>
          <a:prstGeom prst="rect">
            <a:avLst/>
          </a:prstGeom>
        </p:spPr>
      </p:pic>
      <p:sp>
        <p:nvSpPr>
          <p:cNvPr id="15" name="Text 11"/>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21</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CC0000"/>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lIns="0" tIns="0" rIns="0" bIns="0" rtlCol="0" anchor="ctr">
            <a:noAutofit/>
          </a:bodyPr>
          <a:lstStyle/>
          <a:p>
            <a:pPr marL="0" indent="0" algn="l">
              <a:buNone/>
            </a:pPr>
            <a:r>
              <a:rPr sz="1250" b="1">
                <a:solidFill>
                  <a:srgbClr val="CC0000"/>
                </a:solidFill>
                <a:latin typeface="Calibri"/>
              </a:rPr>
              <a:t>WERKSTRESS · WAT U DIRECT KUNT DOEN</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noAutofit/>
          </a:bodyPr>
          <a:lstStyle/>
          <a:p>
            <a:pPr marL="0" indent="0" algn="l">
              <a:lnSpc>
                <a:spcPct val="100000"/>
              </a:lnSpc>
              <a:buNone/>
            </a:pPr>
            <a:r>
              <a:rPr sz="2800" b="1">
                <a:solidFill>
                  <a:srgbClr val="1B1B1B"/>
                </a:solidFill>
                <a:latin typeface="Georgia"/>
              </a:rPr>
              <a:t>Wat u direct kunt doen</a:t>
            </a:r>
            <a:endParaRPr lang="en-US" sz="2800" dirty="0"/>
          </a:p>
        </p:txBody>
      </p:sp>
      <p:sp>
        <p:nvSpPr>
          <p:cNvPr id="5" name="Shape 3"/>
          <p:cNvSpPr/>
          <p:nvPr/>
        </p:nvSpPr>
        <p:spPr>
          <a:xfrm>
            <a:off x="640080" y="1645920"/>
            <a:ext cx="3886200" cy="1298448"/>
          </a:xfrm>
          <a:prstGeom prst="rect">
            <a:avLst/>
          </a:prstGeom>
          <a:solidFill>
            <a:srgbClr val="FFFFFF"/>
          </a:solidFill>
          <a:ln w="28575">
            <a:solidFill>
              <a:srgbClr val="CC0000"/>
            </a:solidFill>
            <a:prstDash val="solid"/>
          </a:ln>
          <a:effectLst>
            <a:outerShdw blurRad="88900" dist="38100" dir="8100000" algn="bl" rotWithShape="0">
              <a:srgbClr val="1B1B1B">
                <a:alpha val="14000"/>
              </a:srgbClr>
            </a:outerShdw>
          </a:effectLst>
        </p:spPr>
        <p:txBody>
          <a:bodyPr/>
          <a:lstStyle/>
          <a:p>
            <a:endParaRPr/>
          </a:p>
        </p:txBody>
      </p:sp>
      <p:sp>
        <p:nvSpPr>
          <p:cNvPr id="6" name="Shape 4"/>
          <p:cNvSpPr/>
          <p:nvPr/>
        </p:nvSpPr>
        <p:spPr>
          <a:xfrm>
            <a:off x="841248" y="1883664"/>
            <a:ext cx="603504" cy="603504"/>
          </a:xfrm>
          <a:prstGeom prst="ellipse">
            <a:avLst/>
          </a:prstGeom>
          <a:solidFill>
            <a:srgbClr val="CC0000"/>
          </a:solidFill>
          <a:ln/>
          <a:effectLst>
            <a:outerShdw blurRad="88900" dist="38100" dir="8100000" algn="bl" rotWithShape="0">
              <a:srgbClr val="1B1B1B">
                <a:alpha val="14000"/>
              </a:srgbClr>
            </a:outerShdw>
          </a:effectLst>
        </p:spPr>
        <p:txBody>
          <a:bodyPr/>
          <a:lstStyle/>
          <a:p>
            <a:endParaRPr/>
          </a:p>
        </p:txBody>
      </p:sp>
      <p:pic>
        <p:nvPicPr>
          <p:cNvPr id="7" name="Image 0" descr="preencoded.png"/>
          <p:cNvPicPr>
            <a:picLocks noChangeAspect="1"/>
          </p:cNvPicPr>
          <p:nvPr/>
        </p:nvPicPr>
        <p:blipFill>
          <a:blip r:embed="rId3"/>
          <a:stretch>
            <a:fillRect/>
          </a:stretch>
        </p:blipFill>
        <p:spPr>
          <a:xfrm>
            <a:off x="992124" y="2034540"/>
            <a:ext cx="301752" cy="301752"/>
          </a:xfrm>
          <a:prstGeom prst="rect">
            <a:avLst/>
          </a:prstGeom>
        </p:spPr>
      </p:pic>
      <p:sp>
        <p:nvSpPr>
          <p:cNvPr id="8" name="Text 5"/>
          <p:cNvSpPr/>
          <p:nvPr/>
        </p:nvSpPr>
        <p:spPr>
          <a:xfrm>
            <a:off x="1600200" y="1773936"/>
            <a:ext cx="2798064" cy="475488"/>
          </a:xfrm>
          <a:prstGeom prst="rect">
            <a:avLst/>
          </a:prstGeom>
          <a:noFill/>
          <a:ln>
            <a:noFill/>
          </a:ln>
        </p:spPr>
        <p:txBody>
          <a:bodyPr wrap="square" lIns="0" tIns="0" rIns="0" bIns="0" rtlCol="0" anchor="ctr">
            <a:noAutofit/>
          </a:bodyPr>
          <a:lstStyle/>
          <a:p>
            <a:pPr marL="0" indent="0">
              <a:lnSpc>
                <a:spcPct val="95000"/>
              </a:lnSpc>
              <a:spcAft>
                <a:spcPts val="0"/>
              </a:spcAft>
              <a:buNone/>
            </a:pPr>
            <a:r>
              <a:rPr sz="1500" b="1">
                <a:solidFill>
                  <a:srgbClr val="CC0000"/>
                </a:solidFill>
                <a:latin typeface="Georgia"/>
              </a:rPr>
              <a:t>Schrap belemmerende stress</a:t>
            </a:r>
            <a:endParaRPr lang="en-US" sz="1450" dirty="0"/>
          </a:p>
        </p:txBody>
      </p:sp>
      <p:sp>
        <p:nvSpPr>
          <p:cNvPr id="9" name="Text 6"/>
          <p:cNvSpPr/>
          <p:nvPr/>
        </p:nvSpPr>
        <p:spPr>
          <a:xfrm>
            <a:off x="1600200" y="2304288"/>
            <a:ext cx="2798064" cy="548640"/>
          </a:xfrm>
          <a:prstGeom prst="rect">
            <a:avLst/>
          </a:prstGeom>
          <a:noFill/>
          <a:ln>
            <a:noFill/>
          </a:ln>
        </p:spPr>
        <p:txBody>
          <a:bodyPr wrap="square" lIns="0" tIns="0" rIns="0" bIns="0" rtlCol="0" anchor="t">
            <a:noAutofit/>
          </a:bodyPr>
          <a:lstStyle/>
          <a:p>
            <a:pPr marL="0" indent="0">
              <a:lnSpc>
                <a:spcPct val="105000"/>
              </a:lnSpc>
              <a:spcAft>
                <a:spcPts val="0"/>
              </a:spcAft>
              <a:buNone/>
            </a:pPr>
            <a:r>
              <a:rPr sz="1090" b="0" dirty="0" err="1">
                <a:solidFill>
                  <a:srgbClr val="2F2F2F"/>
                </a:solidFill>
                <a:latin typeface="Calibri"/>
              </a:rPr>
              <a:t>Dubbele</a:t>
            </a:r>
            <a:r>
              <a:rPr sz="1090" b="0" dirty="0">
                <a:solidFill>
                  <a:srgbClr val="2F2F2F"/>
                </a:solidFill>
                <a:latin typeface="Calibri"/>
              </a:rPr>
              <a:t> </a:t>
            </a:r>
            <a:r>
              <a:rPr sz="1090" b="0" dirty="0" err="1">
                <a:solidFill>
                  <a:srgbClr val="2F2F2F"/>
                </a:solidFill>
                <a:latin typeface="Calibri"/>
              </a:rPr>
              <a:t>registratie</a:t>
            </a:r>
            <a:r>
              <a:rPr sz="1090" b="0" dirty="0">
                <a:solidFill>
                  <a:srgbClr val="2F2F2F"/>
                </a:solidFill>
                <a:latin typeface="Calibri"/>
              </a:rPr>
              <a:t>, </a:t>
            </a:r>
            <a:r>
              <a:rPr sz="1090" b="0" dirty="0" err="1">
                <a:solidFill>
                  <a:srgbClr val="2F2F2F"/>
                </a:solidFill>
                <a:latin typeface="Calibri"/>
              </a:rPr>
              <a:t>overbodige</a:t>
            </a:r>
            <a:r>
              <a:rPr sz="1090" b="0" dirty="0">
                <a:solidFill>
                  <a:srgbClr val="2F2F2F"/>
                </a:solidFill>
                <a:latin typeface="Calibri"/>
              </a:rPr>
              <a:t> </a:t>
            </a:r>
            <a:r>
              <a:rPr sz="1090" b="0" dirty="0" err="1">
                <a:solidFill>
                  <a:srgbClr val="2F2F2F"/>
                </a:solidFill>
                <a:latin typeface="Calibri"/>
              </a:rPr>
              <a:t>protocollen</a:t>
            </a:r>
            <a:r>
              <a:rPr sz="1090" b="0" dirty="0">
                <a:solidFill>
                  <a:srgbClr val="2F2F2F"/>
                </a:solidFill>
                <a:latin typeface="Calibri"/>
              </a:rPr>
              <a:t> </a:t>
            </a:r>
            <a:r>
              <a:rPr sz="1090" b="0" dirty="0" err="1">
                <a:solidFill>
                  <a:srgbClr val="2F2F2F"/>
                </a:solidFill>
                <a:latin typeface="Calibri"/>
              </a:rPr>
              <a:t>en</a:t>
            </a:r>
            <a:r>
              <a:rPr sz="1090" b="0" dirty="0">
                <a:solidFill>
                  <a:srgbClr val="2F2F2F"/>
                </a:solidFill>
                <a:latin typeface="Calibri"/>
              </a:rPr>
              <a:t> </a:t>
            </a:r>
            <a:r>
              <a:rPr lang="en-US" sz="1090" b="0" dirty="0" err="1">
                <a:solidFill>
                  <a:srgbClr val="2F2F2F"/>
                </a:solidFill>
                <a:latin typeface="Calibri"/>
              </a:rPr>
              <a:t>onduidelijke</a:t>
            </a:r>
            <a:r>
              <a:rPr lang="en-US" sz="1090" b="0" dirty="0">
                <a:solidFill>
                  <a:srgbClr val="2F2F2F"/>
                </a:solidFill>
                <a:latin typeface="Calibri"/>
              </a:rPr>
              <a:t> taken</a:t>
            </a:r>
            <a:r>
              <a:rPr sz="1090" b="0" dirty="0">
                <a:solidFill>
                  <a:srgbClr val="2F2F2F"/>
                </a:solidFill>
                <a:latin typeface="Calibri"/>
              </a:rPr>
              <a:t>. </a:t>
            </a:r>
            <a:r>
              <a:rPr sz="1090" b="0" dirty="0" err="1">
                <a:solidFill>
                  <a:srgbClr val="2F2F2F"/>
                </a:solidFill>
                <a:latin typeface="Calibri"/>
              </a:rPr>
              <a:t>Dat</a:t>
            </a:r>
            <a:r>
              <a:rPr sz="1090" b="0" dirty="0">
                <a:solidFill>
                  <a:srgbClr val="2F2F2F"/>
                </a:solidFill>
                <a:latin typeface="Calibri"/>
              </a:rPr>
              <a:t> is </a:t>
            </a:r>
            <a:r>
              <a:rPr sz="1090" b="0" dirty="0" err="1">
                <a:solidFill>
                  <a:srgbClr val="2F2F2F"/>
                </a:solidFill>
                <a:latin typeface="Calibri"/>
              </a:rPr>
              <a:t>een</a:t>
            </a:r>
            <a:r>
              <a:rPr sz="1090" b="0" dirty="0">
                <a:solidFill>
                  <a:srgbClr val="2F2F2F"/>
                </a:solidFill>
                <a:latin typeface="Calibri"/>
              </a:rPr>
              <a:t> </a:t>
            </a:r>
            <a:r>
              <a:rPr sz="1090" b="0" dirty="0" err="1">
                <a:solidFill>
                  <a:srgbClr val="2F2F2F"/>
                </a:solidFill>
                <a:latin typeface="Calibri"/>
              </a:rPr>
              <a:t>ontwerpfout</a:t>
            </a:r>
            <a:r>
              <a:rPr sz="1090" b="0" dirty="0">
                <a:solidFill>
                  <a:srgbClr val="2F2F2F"/>
                </a:solidFill>
                <a:latin typeface="Calibri"/>
              </a:rPr>
              <a:t>.</a:t>
            </a:r>
            <a:endParaRPr lang="en-US" sz="1150" dirty="0"/>
          </a:p>
        </p:txBody>
      </p:sp>
      <p:sp>
        <p:nvSpPr>
          <p:cNvPr id="10" name="Shape 7"/>
          <p:cNvSpPr/>
          <p:nvPr/>
        </p:nvSpPr>
        <p:spPr>
          <a:xfrm>
            <a:off x="4727448" y="1645920"/>
            <a:ext cx="3886200" cy="1298448"/>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11" name="Shape 8"/>
          <p:cNvSpPr/>
          <p:nvPr/>
        </p:nvSpPr>
        <p:spPr>
          <a:xfrm>
            <a:off x="4928616" y="1883664"/>
            <a:ext cx="603504" cy="603504"/>
          </a:xfrm>
          <a:prstGeom prst="ellipse">
            <a:avLst/>
          </a:prstGeom>
          <a:solidFill>
            <a:srgbClr val="CC0000"/>
          </a:solidFill>
          <a:ln/>
          <a:effectLst>
            <a:outerShdw blurRad="88900" dist="38100" dir="8100000" algn="bl" rotWithShape="0">
              <a:srgbClr val="1B1B1B">
                <a:alpha val="14000"/>
              </a:srgbClr>
            </a:outerShdw>
          </a:effectLst>
        </p:spPr>
        <p:txBody>
          <a:bodyPr/>
          <a:lstStyle/>
          <a:p>
            <a:endParaRPr/>
          </a:p>
        </p:txBody>
      </p:sp>
      <p:pic>
        <p:nvPicPr>
          <p:cNvPr id="12" name="Image 1" descr="preencoded.png"/>
          <p:cNvPicPr>
            <a:picLocks noChangeAspect="1"/>
          </p:cNvPicPr>
          <p:nvPr/>
        </p:nvPicPr>
        <p:blipFill>
          <a:blip r:embed="rId4"/>
          <a:stretch>
            <a:fillRect/>
          </a:stretch>
        </p:blipFill>
        <p:spPr>
          <a:xfrm>
            <a:off x="5079492" y="2034540"/>
            <a:ext cx="301752" cy="301752"/>
          </a:xfrm>
          <a:prstGeom prst="rect">
            <a:avLst/>
          </a:prstGeom>
        </p:spPr>
      </p:pic>
      <p:sp>
        <p:nvSpPr>
          <p:cNvPr id="13" name="Text 9"/>
          <p:cNvSpPr/>
          <p:nvPr/>
        </p:nvSpPr>
        <p:spPr>
          <a:xfrm>
            <a:off x="5687568" y="1773936"/>
            <a:ext cx="2798064" cy="475488"/>
          </a:xfrm>
          <a:prstGeom prst="rect">
            <a:avLst/>
          </a:prstGeom>
          <a:noFill/>
          <a:ln>
            <a:noFill/>
          </a:ln>
        </p:spPr>
        <p:txBody>
          <a:bodyPr wrap="square" lIns="0" tIns="0" rIns="0" bIns="0" rtlCol="0" anchor="ctr">
            <a:noAutofit/>
          </a:bodyPr>
          <a:lstStyle/>
          <a:p>
            <a:pPr marL="0" indent="0">
              <a:lnSpc>
                <a:spcPct val="95000"/>
              </a:lnSpc>
              <a:spcAft>
                <a:spcPts val="0"/>
              </a:spcAft>
              <a:buNone/>
            </a:pPr>
            <a:r>
              <a:rPr lang="en-US" sz="1500" b="1" dirty="0">
                <a:solidFill>
                  <a:srgbClr val="CC0000"/>
                </a:solidFill>
                <a:latin typeface="Georgia" pitchFamily="34" charset="0"/>
                <a:ea typeface="Georgia" pitchFamily="34" charset="-122"/>
                <a:cs typeface="Georgia" pitchFamily="34" charset="-120"/>
              </a:rPr>
              <a:t>Maak rollen expliciet</a:t>
            </a:r>
            <a:endParaRPr lang="en-US" sz="1450" dirty="0"/>
          </a:p>
        </p:txBody>
      </p:sp>
      <p:sp>
        <p:nvSpPr>
          <p:cNvPr id="14" name="Text 10"/>
          <p:cNvSpPr/>
          <p:nvPr/>
        </p:nvSpPr>
        <p:spPr>
          <a:xfrm>
            <a:off x="5687568" y="2304288"/>
            <a:ext cx="2798064" cy="548640"/>
          </a:xfrm>
          <a:prstGeom prst="rect">
            <a:avLst/>
          </a:prstGeom>
          <a:noFill/>
          <a:ln>
            <a:noFill/>
          </a:ln>
        </p:spPr>
        <p:txBody>
          <a:bodyPr wrap="square" lIns="0" tIns="0" rIns="0" bIns="0" rtlCol="0" anchor="t">
            <a:noAutofit/>
          </a:bodyPr>
          <a:lstStyle/>
          <a:p>
            <a:pPr marL="0" indent="0">
              <a:lnSpc>
                <a:spcPct val="105000"/>
              </a:lnSpc>
              <a:spcAft>
                <a:spcPts val="0"/>
              </a:spcAft>
              <a:buNone/>
            </a:pPr>
            <a:r>
              <a:rPr lang="en-US" sz="1090" b="0" dirty="0">
                <a:solidFill>
                  <a:srgbClr val="2F2F2F"/>
                </a:solidFill>
                <a:latin typeface="Calibri" pitchFamily="34" charset="0"/>
                <a:ea typeface="Calibri" pitchFamily="34" charset="-122"/>
                <a:cs typeface="Calibri" pitchFamily="34" charset="-120"/>
              </a:rPr>
              <a:t>Wie doet wat, wie beslist, wie meldt aan wie. Schriftelijk en zichtbaar voor het team.</a:t>
            </a:r>
            <a:endParaRPr lang="en-US" sz="1150" dirty="0"/>
          </a:p>
        </p:txBody>
      </p:sp>
      <p:sp>
        <p:nvSpPr>
          <p:cNvPr id="15" name="Shape 11"/>
          <p:cNvSpPr/>
          <p:nvPr/>
        </p:nvSpPr>
        <p:spPr>
          <a:xfrm>
            <a:off x="640080" y="3063240"/>
            <a:ext cx="3886200" cy="1298448"/>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16" name="Shape 12"/>
          <p:cNvSpPr/>
          <p:nvPr/>
        </p:nvSpPr>
        <p:spPr>
          <a:xfrm>
            <a:off x="841248" y="3300984"/>
            <a:ext cx="603504" cy="603504"/>
          </a:xfrm>
          <a:prstGeom prst="ellipse">
            <a:avLst/>
          </a:prstGeom>
          <a:solidFill>
            <a:srgbClr val="CC0000"/>
          </a:solidFill>
          <a:ln/>
          <a:effectLst>
            <a:outerShdw blurRad="88900" dist="38100" dir="8100000" algn="bl" rotWithShape="0">
              <a:srgbClr val="1B1B1B">
                <a:alpha val="14000"/>
              </a:srgbClr>
            </a:outerShdw>
          </a:effectLst>
        </p:spPr>
        <p:txBody>
          <a:bodyPr/>
          <a:lstStyle/>
          <a:p>
            <a:endParaRPr/>
          </a:p>
        </p:txBody>
      </p:sp>
      <p:pic>
        <p:nvPicPr>
          <p:cNvPr id="17" name="Image 2" descr="preencoded.png"/>
          <p:cNvPicPr>
            <a:picLocks noChangeAspect="1"/>
          </p:cNvPicPr>
          <p:nvPr/>
        </p:nvPicPr>
        <p:blipFill>
          <a:blip r:embed="rId5"/>
          <a:stretch>
            <a:fillRect/>
          </a:stretch>
        </p:blipFill>
        <p:spPr>
          <a:xfrm>
            <a:off x="992124" y="3451860"/>
            <a:ext cx="301752" cy="301752"/>
          </a:xfrm>
          <a:prstGeom prst="rect">
            <a:avLst/>
          </a:prstGeom>
        </p:spPr>
      </p:pic>
      <p:sp>
        <p:nvSpPr>
          <p:cNvPr id="18" name="Text 13"/>
          <p:cNvSpPr/>
          <p:nvPr/>
        </p:nvSpPr>
        <p:spPr>
          <a:xfrm>
            <a:off x="1600200" y="3191256"/>
            <a:ext cx="2798064" cy="475488"/>
          </a:xfrm>
          <a:prstGeom prst="rect">
            <a:avLst/>
          </a:prstGeom>
          <a:noFill/>
          <a:ln>
            <a:noFill/>
          </a:ln>
        </p:spPr>
        <p:txBody>
          <a:bodyPr wrap="square" lIns="0" tIns="0" rIns="0" bIns="0" rtlCol="0" anchor="ctr">
            <a:noAutofit/>
          </a:bodyPr>
          <a:lstStyle/>
          <a:p>
            <a:pPr marL="0" indent="0">
              <a:lnSpc>
                <a:spcPct val="95000"/>
              </a:lnSpc>
              <a:spcAft>
                <a:spcPts val="0"/>
              </a:spcAft>
              <a:buNone/>
            </a:pPr>
            <a:r>
              <a:rPr lang="en-US" sz="1500" b="1" dirty="0">
                <a:solidFill>
                  <a:srgbClr val="CC0000"/>
                </a:solidFill>
                <a:latin typeface="Georgia" pitchFamily="34" charset="0"/>
                <a:ea typeface="Georgia" pitchFamily="34" charset="-122"/>
                <a:cs typeface="Georgia" pitchFamily="34" charset="-120"/>
              </a:rPr>
              <a:t>Bouw herstel in het rooster</a:t>
            </a:r>
            <a:endParaRPr lang="en-US" sz="1450" dirty="0"/>
          </a:p>
        </p:txBody>
      </p:sp>
      <p:sp>
        <p:nvSpPr>
          <p:cNvPr id="19" name="Text 14"/>
          <p:cNvSpPr/>
          <p:nvPr/>
        </p:nvSpPr>
        <p:spPr>
          <a:xfrm>
            <a:off x="1600200" y="3767328"/>
            <a:ext cx="2798064" cy="548640"/>
          </a:xfrm>
          <a:prstGeom prst="rect">
            <a:avLst/>
          </a:prstGeom>
          <a:noFill/>
          <a:ln>
            <a:noFill/>
          </a:ln>
        </p:spPr>
        <p:txBody>
          <a:bodyPr wrap="square" lIns="0" tIns="0" rIns="0" bIns="0" rtlCol="0" anchor="t">
            <a:noAutofit/>
          </a:bodyPr>
          <a:lstStyle/>
          <a:p>
            <a:pPr marL="0" indent="0">
              <a:lnSpc>
                <a:spcPct val="105000"/>
              </a:lnSpc>
              <a:spcAft>
                <a:spcPts val="0"/>
              </a:spcAft>
              <a:buNone/>
            </a:pPr>
            <a:r>
              <a:rPr sz="1090" b="0">
                <a:solidFill>
                  <a:srgbClr val="2F2F2F"/>
                </a:solidFill>
                <a:latin typeface="Calibri"/>
              </a:rPr>
              <a:t>Rooster herstel bewust in; maak het geen restpost achteraf.</a:t>
            </a:r>
            <a:endParaRPr lang="en-US" sz="1150" dirty="0"/>
          </a:p>
        </p:txBody>
      </p:sp>
      <p:sp>
        <p:nvSpPr>
          <p:cNvPr id="20" name="Shape 15"/>
          <p:cNvSpPr/>
          <p:nvPr/>
        </p:nvSpPr>
        <p:spPr>
          <a:xfrm>
            <a:off x="4727448" y="3063240"/>
            <a:ext cx="3886200" cy="1298448"/>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21" name="Shape 16"/>
          <p:cNvSpPr/>
          <p:nvPr/>
        </p:nvSpPr>
        <p:spPr>
          <a:xfrm>
            <a:off x="4928616" y="3300984"/>
            <a:ext cx="603504" cy="603504"/>
          </a:xfrm>
          <a:prstGeom prst="ellipse">
            <a:avLst/>
          </a:prstGeom>
          <a:solidFill>
            <a:srgbClr val="CC0000"/>
          </a:solidFill>
          <a:ln/>
          <a:effectLst>
            <a:outerShdw blurRad="88900" dist="38100" dir="8100000" algn="bl" rotWithShape="0">
              <a:srgbClr val="1B1B1B">
                <a:alpha val="14000"/>
              </a:srgbClr>
            </a:outerShdw>
          </a:effectLst>
        </p:spPr>
        <p:txBody>
          <a:bodyPr/>
          <a:lstStyle/>
          <a:p>
            <a:endParaRPr/>
          </a:p>
        </p:txBody>
      </p:sp>
      <p:pic>
        <p:nvPicPr>
          <p:cNvPr id="22" name="Image 3" descr="preencoded.png"/>
          <p:cNvPicPr>
            <a:picLocks noChangeAspect="1"/>
          </p:cNvPicPr>
          <p:nvPr/>
        </p:nvPicPr>
        <p:blipFill>
          <a:blip r:embed="rId6"/>
          <a:stretch>
            <a:fillRect/>
          </a:stretch>
        </p:blipFill>
        <p:spPr>
          <a:xfrm>
            <a:off x="5079492" y="3451860"/>
            <a:ext cx="301752" cy="301752"/>
          </a:xfrm>
          <a:prstGeom prst="rect">
            <a:avLst/>
          </a:prstGeom>
        </p:spPr>
      </p:pic>
      <p:sp>
        <p:nvSpPr>
          <p:cNvPr id="23" name="Text 17"/>
          <p:cNvSpPr/>
          <p:nvPr/>
        </p:nvSpPr>
        <p:spPr>
          <a:xfrm>
            <a:off x="5687568" y="3191256"/>
            <a:ext cx="2798064" cy="475488"/>
          </a:xfrm>
          <a:prstGeom prst="rect">
            <a:avLst/>
          </a:prstGeom>
          <a:noFill/>
          <a:ln>
            <a:noFill/>
          </a:ln>
        </p:spPr>
        <p:txBody>
          <a:bodyPr wrap="square" lIns="0" tIns="0" rIns="0" bIns="0" rtlCol="0" anchor="ctr">
            <a:noAutofit/>
          </a:bodyPr>
          <a:lstStyle/>
          <a:p>
            <a:pPr marL="0" indent="0">
              <a:lnSpc>
                <a:spcPct val="95000"/>
              </a:lnSpc>
              <a:spcAft>
                <a:spcPts val="0"/>
              </a:spcAft>
              <a:buNone/>
            </a:pPr>
            <a:r>
              <a:rPr lang="en-US" sz="1500" b="1" dirty="0">
                <a:solidFill>
                  <a:srgbClr val="CC0000"/>
                </a:solidFill>
                <a:latin typeface="Georgia" pitchFamily="34" charset="0"/>
                <a:ea typeface="Georgia" pitchFamily="34" charset="-122"/>
                <a:cs typeface="Georgia" pitchFamily="34" charset="-120"/>
              </a:rPr>
              <a:t>Train op vroegdetectie</a:t>
            </a:r>
            <a:endParaRPr lang="en-US" sz="1450" dirty="0"/>
          </a:p>
        </p:txBody>
      </p:sp>
      <p:sp>
        <p:nvSpPr>
          <p:cNvPr id="24" name="Text 18"/>
          <p:cNvSpPr/>
          <p:nvPr/>
        </p:nvSpPr>
        <p:spPr>
          <a:xfrm>
            <a:off x="5687568" y="3767328"/>
            <a:ext cx="2798064" cy="548640"/>
          </a:xfrm>
          <a:prstGeom prst="rect">
            <a:avLst/>
          </a:prstGeom>
          <a:noFill/>
          <a:ln>
            <a:noFill/>
          </a:ln>
        </p:spPr>
        <p:txBody>
          <a:bodyPr wrap="square" lIns="0" tIns="0" rIns="0" bIns="0" rtlCol="0" anchor="t">
            <a:noAutofit/>
          </a:bodyPr>
          <a:lstStyle/>
          <a:p>
            <a:pPr marL="0" indent="0">
              <a:lnSpc>
                <a:spcPct val="105000"/>
              </a:lnSpc>
              <a:spcAft>
                <a:spcPts val="0"/>
              </a:spcAft>
              <a:buNone/>
            </a:pPr>
            <a:r>
              <a:rPr lang="en-US" sz="1090" b="0" dirty="0">
                <a:solidFill>
                  <a:srgbClr val="2F2F2F"/>
                </a:solidFill>
                <a:latin typeface="Calibri" pitchFamily="34" charset="0"/>
                <a:ea typeface="Calibri" pitchFamily="34" charset="-122"/>
                <a:cs typeface="Calibri" pitchFamily="34" charset="-120"/>
              </a:rPr>
              <a:t>Leer leidinggevenden vroege signalen herkennen: korter lontje, terugtrekken, oplopend verzuim.</a:t>
            </a:r>
            <a:endParaRPr lang="en-US" sz="1150" dirty="0"/>
          </a:p>
        </p:txBody>
      </p:sp>
      <p:pic>
        <p:nvPicPr>
          <p:cNvPr id="25" name="Image 4" descr="assets/rug_nl_red.png"/>
          <p:cNvPicPr>
            <a:picLocks noChangeAspect="1"/>
          </p:cNvPicPr>
          <p:nvPr/>
        </p:nvPicPr>
        <p:blipFill>
          <a:blip r:embed="rId7"/>
          <a:stretch>
            <a:fillRect/>
          </a:stretch>
        </p:blipFill>
        <p:spPr>
          <a:xfrm>
            <a:off x="7562088" y="4736592"/>
            <a:ext cx="1170432" cy="274408"/>
          </a:xfrm>
          <a:prstGeom prst="rect">
            <a:avLst/>
          </a:prstGeom>
        </p:spPr>
      </p:pic>
      <p:sp>
        <p:nvSpPr>
          <p:cNvPr id="26" name="Text 19"/>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22</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0077C8"/>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0077C8"/>
                </a:solidFill>
                <a:latin typeface="Calibri" pitchFamily="34" charset="0"/>
                <a:ea typeface="Calibri" pitchFamily="34" charset="-122"/>
                <a:cs typeface="Calibri" pitchFamily="34" charset="-120"/>
              </a:rPr>
              <a:t>AAN DE SLAG</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sz="2800" b="1">
                <a:solidFill>
                  <a:srgbClr val="1B1B1B"/>
                </a:solidFill>
                <a:latin typeface="Georgia"/>
              </a:rPr>
              <a:t>Begin met één prioriteit</a:t>
            </a:r>
            <a:endParaRPr lang="en-US" sz="2800" dirty="0"/>
          </a:p>
        </p:txBody>
      </p:sp>
      <p:sp>
        <p:nvSpPr>
          <p:cNvPr id="5" name="Shape 3"/>
          <p:cNvSpPr/>
          <p:nvPr/>
        </p:nvSpPr>
        <p:spPr>
          <a:xfrm>
            <a:off x="640080" y="1481328"/>
            <a:ext cx="7973568" cy="841248"/>
          </a:xfrm>
          <a:prstGeom prst="rect">
            <a:avLst/>
          </a:prstGeom>
          <a:solidFill>
            <a:srgbClr val="F4F7F9"/>
          </a:solidFill>
          <a:ln w="12700">
            <a:solidFill>
              <a:srgbClr val="E3E7EB"/>
            </a:solidFill>
            <a:prstDash val="solid"/>
          </a:ln>
        </p:spPr>
        <p:txBody>
          <a:bodyPr/>
          <a:lstStyle/>
          <a:p>
            <a:endParaRPr/>
          </a:p>
        </p:txBody>
      </p:sp>
      <p:pic>
        <p:nvPicPr>
          <p:cNvPr id="6" name="Image 0" descr="preencoded.png"/>
          <p:cNvPicPr>
            <a:picLocks noChangeAspect="1"/>
          </p:cNvPicPr>
          <p:nvPr/>
        </p:nvPicPr>
        <p:blipFill>
          <a:blip r:embed="rId3"/>
          <a:stretch>
            <a:fillRect/>
          </a:stretch>
        </p:blipFill>
        <p:spPr>
          <a:xfrm>
            <a:off x="914400" y="1700784"/>
            <a:ext cx="438912" cy="438912"/>
          </a:xfrm>
          <a:prstGeom prst="rect">
            <a:avLst/>
          </a:prstGeom>
        </p:spPr>
      </p:pic>
      <p:sp>
        <p:nvSpPr>
          <p:cNvPr id="7" name="Text 4"/>
          <p:cNvSpPr/>
          <p:nvPr/>
        </p:nvSpPr>
        <p:spPr>
          <a:xfrm>
            <a:off x="1508760" y="1481328"/>
            <a:ext cx="6903720" cy="841248"/>
          </a:xfrm>
          <a:prstGeom prst="rect">
            <a:avLst/>
          </a:prstGeom>
          <a:noFill/>
          <a:ln>
            <a:noFill/>
          </a:ln>
        </p:spPr>
        <p:txBody>
          <a:bodyPr wrap="square" rtlCol="0" anchor="ctr"/>
          <a:lstStyle/>
          <a:p>
            <a:pPr marL="0" indent="0">
              <a:lnSpc>
                <a:spcPct val="108000"/>
              </a:lnSpc>
              <a:buNone/>
            </a:pPr>
            <a:r>
              <a:rPr sz="1220" b="0">
                <a:solidFill>
                  <a:srgbClr val="222222"/>
                </a:solidFill>
                <a:latin typeface="Calibri"/>
              </a:rPr>
              <a:t>De drie hefbomen hangen samen. Losse acties werken alleen als ze aan één duidelijke prioriteit hangen: waar lekt motivatie, samenwerking of herstel het hardst weg?</a:t>
            </a:r>
            <a:endParaRPr lang="en-US" sz="1300" dirty="0"/>
          </a:p>
        </p:txBody>
      </p:sp>
      <p:sp>
        <p:nvSpPr>
          <p:cNvPr id="8" name="Shape 5"/>
          <p:cNvSpPr/>
          <p:nvPr/>
        </p:nvSpPr>
        <p:spPr>
          <a:xfrm>
            <a:off x="640080" y="2542032"/>
            <a:ext cx="2587752" cy="1874520"/>
          </a:xfrm>
          <a:prstGeom prst="rect">
            <a:avLst/>
          </a:prstGeom>
          <a:solidFill>
            <a:srgbClr val="FFFFFF"/>
          </a:solidFill>
          <a:ln w="15875">
            <a:solidFill>
              <a:srgbClr val="0077C8"/>
            </a:solidFill>
            <a:prstDash val="solid"/>
          </a:ln>
          <a:effectLst>
            <a:outerShdw blurRad="88900" dist="38100" dir="8100000" algn="bl" rotWithShape="0">
              <a:srgbClr val="1B1B1B">
                <a:alpha val="14000"/>
              </a:srgbClr>
            </a:outerShdw>
          </a:effectLst>
        </p:spPr>
        <p:txBody>
          <a:bodyPr/>
          <a:lstStyle/>
          <a:p>
            <a:endParaRPr/>
          </a:p>
        </p:txBody>
      </p:sp>
      <p:sp>
        <p:nvSpPr>
          <p:cNvPr id="9" name="Shape 6"/>
          <p:cNvSpPr/>
          <p:nvPr/>
        </p:nvSpPr>
        <p:spPr>
          <a:xfrm>
            <a:off x="877824" y="2734056"/>
            <a:ext cx="585216" cy="585216"/>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10" name="Image 1" descr="preencoded.png"/>
          <p:cNvPicPr>
            <a:picLocks noChangeAspect="1"/>
          </p:cNvPicPr>
          <p:nvPr/>
        </p:nvPicPr>
        <p:blipFill>
          <a:blip r:embed="rId4"/>
          <a:stretch>
            <a:fillRect/>
          </a:stretch>
        </p:blipFill>
        <p:spPr>
          <a:xfrm>
            <a:off x="1024128" y="2880360"/>
            <a:ext cx="292608" cy="292608"/>
          </a:xfrm>
          <a:prstGeom prst="rect">
            <a:avLst/>
          </a:prstGeom>
        </p:spPr>
      </p:pic>
      <p:sp>
        <p:nvSpPr>
          <p:cNvPr id="11" name="Text 7"/>
          <p:cNvSpPr/>
          <p:nvPr/>
        </p:nvSpPr>
        <p:spPr>
          <a:xfrm>
            <a:off x="1536192" y="2724912"/>
            <a:ext cx="1490472" cy="603504"/>
          </a:xfrm>
          <a:prstGeom prst="rect">
            <a:avLst/>
          </a:prstGeom>
          <a:noFill/>
          <a:ln>
            <a:noFill/>
          </a:ln>
        </p:spPr>
        <p:txBody>
          <a:bodyPr wrap="square" rtlCol="0" anchor="ctr"/>
          <a:lstStyle/>
          <a:p>
            <a:pPr marL="0" indent="0">
              <a:lnSpc>
                <a:spcPct val="98000"/>
              </a:lnSpc>
              <a:buNone/>
            </a:pPr>
            <a:r>
              <a:rPr lang="en-US" sz="1400" b="1" dirty="0">
                <a:solidFill>
                  <a:srgbClr val="0077C8"/>
                </a:solidFill>
                <a:latin typeface="Georgia" pitchFamily="34" charset="0"/>
                <a:ea typeface="Georgia" pitchFamily="34" charset="-122"/>
                <a:cs typeface="Georgia" pitchFamily="34" charset="-120"/>
              </a:rPr>
              <a:t>1. Kies één factor</a:t>
            </a:r>
            <a:endParaRPr lang="en-US" sz="1400" dirty="0"/>
          </a:p>
        </p:txBody>
      </p:sp>
      <p:sp>
        <p:nvSpPr>
          <p:cNvPr id="12" name="Text 8"/>
          <p:cNvSpPr/>
          <p:nvPr/>
        </p:nvSpPr>
        <p:spPr>
          <a:xfrm>
            <a:off x="877824" y="3419856"/>
            <a:ext cx="2130552" cy="914400"/>
          </a:xfrm>
          <a:prstGeom prst="rect">
            <a:avLst/>
          </a:prstGeom>
          <a:noFill/>
          <a:ln>
            <a:noFill/>
          </a:ln>
        </p:spPr>
        <p:txBody>
          <a:bodyPr wrap="square" rtlCol="0" anchor="t"/>
          <a:lstStyle/>
          <a:p>
            <a:pPr marL="0" indent="0">
              <a:lnSpc>
                <a:spcPct val="110000"/>
              </a:lnSpc>
              <a:buNone/>
            </a:pPr>
            <a:r>
              <a:rPr lang="en-US" sz="1150" b="0" dirty="0">
                <a:solidFill>
                  <a:srgbClr val="222222"/>
                </a:solidFill>
                <a:latin typeface="Calibri" pitchFamily="34" charset="0"/>
                <a:ea typeface="Calibri" pitchFamily="34" charset="-122"/>
                <a:cs typeface="Calibri" pitchFamily="34" charset="-120"/>
              </a:rPr>
              <a:t>Motivatie, samenwerking of werkstress. Kies waar het grootste lek zit.</a:t>
            </a:r>
            <a:endParaRPr lang="en-US" sz="1200" dirty="0"/>
          </a:p>
        </p:txBody>
      </p:sp>
      <p:sp>
        <p:nvSpPr>
          <p:cNvPr id="13" name="Shape 9"/>
          <p:cNvSpPr/>
          <p:nvPr/>
        </p:nvSpPr>
        <p:spPr>
          <a:xfrm>
            <a:off x="3355848" y="2542032"/>
            <a:ext cx="2587752" cy="1874520"/>
          </a:xfrm>
          <a:prstGeom prst="rect">
            <a:avLst/>
          </a:prstGeom>
          <a:solidFill>
            <a:srgbClr val="FFFFFF"/>
          </a:solidFill>
          <a:ln w="15875">
            <a:solidFill>
              <a:srgbClr val="9C6B00"/>
            </a:solidFill>
            <a:prstDash val="solid"/>
          </a:ln>
          <a:effectLst>
            <a:outerShdw blurRad="88900" dist="38100" dir="8100000" algn="bl" rotWithShape="0">
              <a:srgbClr val="1B1B1B">
                <a:alpha val="14000"/>
              </a:srgbClr>
            </a:outerShdw>
          </a:effectLst>
        </p:spPr>
        <p:txBody>
          <a:bodyPr/>
          <a:lstStyle/>
          <a:p>
            <a:endParaRPr/>
          </a:p>
        </p:txBody>
      </p:sp>
      <p:sp>
        <p:nvSpPr>
          <p:cNvPr id="14" name="Shape 10"/>
          <p:cNvSpPr/>
          <p:nvPr/>
        </p:nvSpPr>
        <p:spPr>
          <a:xfrm>
            <a:off x="3593592" y="2734056"/>
            <a:ext cx="585216" cy="585216"/>
          </a:xfrm>
          <a:prstGeom prst="ellipse">
            <a:avLst/>
          </a:prstGeom>
          <a:solidFill>
            <a:srgbClr val="9C6B00"/>
          </a:solidFill>
          <a:ln/>
          <a:effectLst>
            <a:outerShdw blurRad="88900" dist="38100" dir="8100000" algn="bl" rotWithShape="0">
              <a:srgbClr val="1B1B1B">
                <a:alpha val="14000"/>
              </a:srgbClr>
            </a:outerShdw>
          </a:effectLst>
        </p:spPr>
        <p:txBody>
          <a:bodyPr/>
          <a:lstStyle/>
          <a:p>
            <a:endParaRPr/>
          </a:p>
        </p:txBody>
      </p:sp>
      <p:pic>
        <p:nvPicPr>
          <p:cNvPr id="15" name="Image 2" descr="preencoded.png"/>
          <p:cNvPicPr>
            <a:picLocks noChangeAspect="1"/>
          </p:cNvPicPr>
          <p:nvPr/>
        </p:nvPicPr>
        <p:blipFill>
          <a:blip r:embed="rId5"/>
          <a:stretch>
            <a:fillRect/>
          </a:stretch>
        </p:blipFill>
        <p:spPr>
          <a:xfrm>
            <a:off x="3739896" y="2880360"/>
            <a:ext cx="292608" cy="292608"/>
          </a:xfrm>
          <a:prstGeom prst="rect">
            <a:avLst/>
          </a:prstGeom>
        </p:spPr>
      </p:pic>
      <p:sp>
        <p:nvSpPr>
          <p:cNvPr id="16" name="Text 11"/>
          <p:cNvSpPr/>
          <p:nvPr/>
        </p:nvSpPr>
        <p:spPr>
          <a:xfrm>
            <a:off x="4251960" y="2724912"/>
            <a:ext cx="1490472" cy="603504"/>
          </a:xfrm>
          <a:prstGeom prst="rect">
            <a:avLst/>
          </a:prstGeom>
          <a:noFill/>
          <a:ln>
            <a:noFill/>
          </a:ln>
        </p:spPr>
        <p:txBody>
          <a:bodyPr wrap="square" rtlCol="0" anchor="ctr"/>
          <a:lstStyle/>
          <a:p>
            <a:pPr marL="0" indent="0">
              <a:lnSpc>
                <a:spcPct val="98000"/>
              </a:lnSpc>
              <a:buNone/>
            </a:pPr>
            <a:r>
              <a:rPr lang="en-US" sz="1400" b="1" dirty="0">
                <a:solidFill>
                  <a:srgbClr val="9C6B00"/>
                </a:solidFill>
                <a:latin typeface="Georgia" pitchFamily="34" charset="0"/>
                <a:ea typeface="Georgia" pitchFamily="34" charset="-122"/>
                <a:cs typeface="Georgia" pitchFamily="34" charset="-120"/>
              </a:rPr>
              <a:t>2. Maak die meetbaar</a:t>
            </a:r>
            <a:endParaRPr lang="en-US" sz="1400" dirty="0"/>
          </a:p>
        </p:txBody>
      </p:sp>
      <p:sp>
        <p:nvSpPr>
          <p:cNvPr id="17" name="Text 12"/>
          <p:cNvSpPr/>
          <p:nvPr/>
        </p:nvSpPr>
        <p:spPr>
          <a:xfrm>
            <a:off x="3593592" y="3419856"/>
            <a:ext cx="2130552" cy="914400"/>
          </a:xfrm>
          <a:prstGeom prst="rect">
            <a:avLst/>
          </a:prstGeom>
          <a:noFill/>
          <a:ln>
            <a:noFill/>
          </a:ln>
        </p:spPr>
        <p:txBody>
          <a:bodyPr wrap="square" rtlCol="0" anchor="t"/>
          <a:lstStyle/>
          <a:p>
            <a:pPr marL="0" indent="0">
              <a:lnSpc>
                <a:spcPct val="110000"/>
              </a:lnSpc>
              <a:buNone/>
            </a:pPr>
            <a:r>
              <a:rPr lang="en-US" sz="1150" b="0" dirty="0">
                <a:solidFill>
                  <a:srgbClr val="222222"/>
                </a:solidFill>
                <a:latin typeface="Calibri" pitchFamily="34" charset="0"/>
                <a:ea typeface="Calibri" pitchFamily="34" charset="-122"/>
                <a:cs typeface="Calibri" pitchFamily="34" charset="-120"/>
              </a:rPr>
              <a:t>Kies één indicator: verloop jaar één, verzuim per afdeling, of een korte teamscan.</a:t>
            </a:r>
            <a:endParaRPr lang="en-US" sz="1200" dirty="0"/>
          </a:p>
        </p:txBody>
      </p:sp>
      <p:sp>
        <p:nvSpPr>
          <p:cNvPr id="18" name="Shape 13"/>
          <p:cNvSpPr/>
          <p:nvPr/>
        </p:nvSpPr>
        <p:spPr>
          <a:xfrm>
            <a:off x="6071616" y="2542032"/>
            <a:ext cx="2587752" cy="1874520"/>
          </a:xfrm>
          <a:prstGeom prst="rect">
            <a:avLst/>
          </a:prstGeom>
          <a:solidFill>
            <a:srgbClr val="FFFFFF"/>
          </a:solidFill>
          <a:ln w="15875">
            <a:solidFill>
              <a:srgbClr val="CC0000"/>
            </a:solidFill>
            <a:prstDash val="solid"/>
          </a:ln>
          <a:effectLst>
            <a:outerShdw blurRad="88900" dist="38100" dir="8100000" algn="bl" rotWithShape="0">
              <a:srgbClr val="1B1B1B">
                <a:alpha val="14000"/>
              </a:srgbClr>
            </a:outerShdw>
          </a:effectLst>
        </p:spPr>
        <p:txBody>
          <a:bodyPr/>
          <a:lstStyle/>
          <a:p>
            <a:endParaRPr/>
          </a:p>
        </p:txBody>
      </p:sp>
      <p:sp>
        <p:nvSpPr>
          <p:cNvPr id="19" name="Shape 14"/>
          <p:cNvSpPr/>
          <p:nvPr/>
        </p:nvSpPr>
        <p:spPr>
          <a:xfrm>
            <a:off x="6309360" y="2734056"/>
            <a:ext cx="585216" cy="585216"/>
          </a:xfrm>
          <a:prstGeom prst="ellipse">
            <a:avLst/>
          </a:prstGeom>
          <a:solidFill>
            <a:srgbClr val="CC0000"/>
          </a:solidFill>
          <a:ln/>
          <a:effectLst>
            <a:outerShdw blurRad="88900" dist="38100" dir="8100000" algn="bl" rotWithShape="0">
              <a:srgbClr val="1B1B1B">
                <a:alpha val="14000"/>
              </a:srgbClr>
            </a:outerShdw>
          </a:effectLst>
        </p:spPr>
        <p:txBody>
          <a:bodyPr/>
          <a:lstStyle/>
          <a:p>
            <a:endParaRPr/>
          </a:p>
        </p:txBody>
      </p:sp>
      <p:pic>
        <p:nvPicPr>
          <p:cNvPr id="20" name="Image 3" descr="preencoded.png"/>
          <p:cNvPicPr>
            <a:picLocks noChangeAspect="1"/>
          </p:cNvPicPr>
          <p:nvPr/>
        </p:nvPicPr>
        <p:blipFill>
          <a:blip r:embed="rId6"/>
          <a:stretch>
            <a:fillRect/>
          </a:stretch>
        </p:blipFill>
        <p:spPr>
          <a:xfrm>
            <a:off x="6455664" y="2880360"/>
            <a:ext cx="292608" cy="292608"/>
          </a:xfrm>
          <a:prstGeom prst="rect">
            <a:avLst/>
          </a:prstGeom>
        </p:spPr>
      </p:pic>
      <p:sp>
        <p:nvSpPr>
          <p:cNvPr id="21" name="Text 15"/>
          <p:cNvSpPr/>
          <p:nvPr/>
        </p:nvSpPr>
        <p:spPr>
          <a:xfrm>
            <a:off x="6967728" y="2724912"/>
            <a:ext cx="1490472" cy="603504"/>
          </a:xfrm>
          <a:prstGeom prst="rect">
            <a:avLst/>
          </a:prstGeom>
          <a:noFill/>
          <a:ln>
            <a:noFill/>
          </a:ln>
        </p:spPr>
        <p:txBody>
          <a:bodyPr wrap="square" rtlCol="0" anchor="ctr"/>
          <a:lstStyle/>
          <a:p>
            <a:pPr marL="0" indent="0">
              <a:lnSpc>
                <a:spcPct val="98000"/>
              </a:lnSpc>
              <a:buNone/>
            </a:pPr>
            <a:r>
              <a:rPr sz="1400" b="1">
                <a:solidFill>
                  <a:srgbClr val="CC0000"/>
                </a:solidFill>
                <a:latin typeface="Georgia"/>
              </a:rPr>
              <a:t>3. Schrap één last</a:t>
            </a:r>
            <a:endParaRPr lang="en-US" sz="1400" dirty="0"/>
          </a:p>
        </p:txBody>
      </p:sp>
      <p:sp>
        <p:nvSpPr>
          <p:cNvPr id="22" name="Text 16"/>
          <p:cNvSpPr/>
          <p:nvPr/>
        </p:nvSpPr>
        <p:spPr>
          <a:xfrm>
            <a:off x="6309360" y="3419856"/>
            <a:ext cx="2130552" cy="914400"/>
          </a:xfrm>
          <a:prstGeom prst="rect">
            <a:avLst/>
          </a:prstGeom>
          <a:noFill/>
          <a:ln>
            <a:noFill/>
          </a:ln>
        </p:spPr>
        <p:txBody>
          <a:bodyPr wrap="square" rtlCol="0" anchor="t"/>
          <a:lstStyle/>
          <a:p>
            <a:pPr marL="0" indent="0">
              <a:lnSpc>
                <a:spcPct val="110000"/>
              </a:lnSpc>
              <a:buNone/>
            </a:pPr>
            <a:r>
              <a:rPr sz="1150" b="0" dirty="0" err="1">
                <a:solidFill>
                  <a:srgbClr val="222222"/>
                </a:solidFill>
                <a:latin typeface="Calibri"/>
              </a:rPr>
              <a:t>Vraag</a:t>
            </a:r>
            <a:r>
              <a:rPr sz="1150" b="0" dirty="0">
                <a:solidFill>
                  <a:srgbClr val="222222"/>
                </a:solidFill>
                <a:latin typeface="Calibri"/>
              </a:rPr>
              <a:t> </a:t>
            </a:r>
            <a:r>
              <a:rPr sz="1150" b="0" dirty="0" err="1">
                <a:solidFill>
                  <a:srgbClr val="222222"/>
                </a:solidFill>
                <a:latin typeface="Calibri"/>
              </a:rPr>
              <a:t>drie</a:t>
            </a:r>
            <a:r>
              <a:rPr sz="1150" b="0" dirty="0">
                <a:solidFill>
                  <a:srgbClr val="222222"/>
                </a:solidFill>
                <a:latin typeface="Calibri"/>
              </a:rPr>
              <a:t> </a:t>
            </a:r>
            <a:r>
              <a:rPr sz="1150" b="0" dirty="0" err="1">
                <a:solidFill>
                  <a:srgbClr val="222222"/>
                </a:solidFill>
                <a:latin typeface="Calibri"/>
              </a:rPr>
              <a:t>medewerkers</a:t>
            </a:r>
            <a:r>
              <a:rPr sz="1150" b="0" dirty="0">
                <a:solidFill>
                  <a:srgbClr val="222222"/>
                </a:solidFill>
                <a:latin typeface="Calibri"/>
              </a:rPr>
              <a:t> wat </a:t>
            </a:r>
            <a:r>
              <a:rPr sz="1150" b="0" dirty="0" err="1">
                <a:solidFill>
                  <a:srgbClr val="222222"/>
                </a:solidFill>
                <a:latin typeface="Calibri"/>
              </a:rPr>
              <a:t>energie</a:t>
            </a:r>
            <a:r>
              <a:rPr sz="1150" b="0" dirty="0">
                <a:solidFill>
                  <a:srgbClr val="222222"/>
                </a:solidFill>
                <a:latin typeface="Calibri"/>
              </a:rPr>
              <a:t> </a:t>
            </a:r>
            <a:r>
              <a:rPr sz="1150" b="0" dirty="0" err="1">
                <a:solidFill>
                  <a:srgbClr val="222222"/>
                </a:solidFill>
                <a:latin typeface="Calibri"/>
              </a:rPr>
              <a:t>kost</a:t>
            </a:r>
            <a:r>
              <a:rPr sz="1150" b="0" dirty="0">
                <a:solidFill>
                  <a:srgbClr val="222222"/>
                </a:solidFill>
                <a:latin typeface="Calibri"/>
              </a:rPr>
              <a:t> </a:t>
            </a:r>
            <a:r>
              <a:rPr sz="1150" b="0" dirty="0" err="1">
                <a:solidFill>
                  <a:srgbClr val="222222"/>
                </a:solidFill>
                <a:latin typeface="Calibri"/>
              </a:rPr>
              <a:t>zonder</a:t>
            </a:r>
            <a:r>
              <a:rPr lang="en-US" sz="1150" b="0" dirty="0">
                <a:solidFill>
                  <a:srgbClr val="222222"/>
                </a:solidFill>
                <a:latin typeface="Calibri"/>
              </a:rPr>
              <a:t> </a:t>
            </a:r>
            <a:r>
              <a:rPr lang="en-US" sz="1150" b="0" dirty="0" err="1">
                <a:solidFill>
                  <a:srgbClr val="222222"/>
                </a:solidFill>
                <a:latin typeface="Calibri"/>
              </a:rPr>
              <a:t>dat</a:t>
            </a:r>
            <a:r>
              <a:rPr lang="en-US" sz="1150" b="0" dirty="0">
                <a:solidFill>
                  <a:srgbClr val="222222"/>
                </a:solidFill>
                <a:latin typeface="Calibri"/>
              </a:rPr>
              <a:t> het </a:t>
            </a:r>
            <a:r>
              <a:rPr lang="en-US" sz="1150" b="0" dirty="0" err="1">
                <a:solidFill>
                  <a:srgbClr val="222222"/>
                </a:solidFill>
                <a:latin typeface="Calibri"/>
              </a:rPr>
              <a:t>waarde</a:t>
            </a:r>
            <a:r>
              <a:rPr lang="en-US" sz="1150" b="0" dirty="0">
                <a:solidFill>
                  <a:srgbClr val="222222"/>
                </a:solidFill>
                <a:latin typeface="Calibri"/>
              </a:rPr>
              <a:t> </a:t>
            </a:r>
            <a:r>
              <a:rPr lang="en-US" sz="1150" b="0" dirty="0" err="1">
                <a:solidFill>
                  <a:srgbClr val="222222"/>
                </a:solidFill>
                <a:latin typeface="Calibri"/>
              </a:rPr>
              <a:t>toevoegt</a:t>
            </a:r>
            <a:r>
              <a:rPr sz="1150" b="0" dirty="0">
                <a:solidFill>
                  <a:srgbClr val="222222"/>
                </a:solidFill>
                <a:latin typeface="Calibri"/>
              </a:rPr>
              <a:t>. </a:t>
            </a:r>
            <a:r>
              <a:rPr sz="1150" b="0" dirty="0" err="1">
                <a:solidFill>
                  <a:srgbClr val="222222"/>
                </a:solidFill>
                <a:latin typeface="Calibri"/>
              </a:rPr>
              <a:t>Haal</a:t>
            </a:r>
            <a:r>
              <a:rPr sz="1150" b="0" dirty="0">
                <a:solidFill>
                  <a:srgbClr val="222222"/>
                </a:solidFill>
                <a:latin typeface="Calibri"/>
              </a:rPr>
              <a:t> </a:t>
            </a:r>
            <a:r>
              <a:rPr sz="1150" b="0" dirty="0" err="1">
                <a:solidFill>
                  <a:srgbClr val="222222"/>
                </a:solidFill>
                <a:latin typeface="Calibri"/>
              </a:rPr>
              <a:t>één</a:t>
            </a:r>
            <a:r>
              <a:rPr sz="1150" b="0" dirty="0">
                <a:solidFill>
                  <a:srgbClr val="222222"/>
                </a:solidFill>
                <a:latin typeface="Calibri"/>
              </a:rPr>
              <a:t> last </a:t>
            </a:r>
            <a:r>
              <a:rPr sz="1150" b="0" dirty="0" err="1">
                <a:solidFill>
                  <a:srgbClr val="222222"/>
                </a:solidFill>
                <a:latin typeface="Calibri"/>
              </a:rPr>
              <a:t>weg</a:t>
            </a:r>
            <a:r>
              <a:rPr sz="1150" b="0" dirty="0">
                <a:solidFill>
                  <a:srgbClr val="222222"/>
                </a:solidFill>
                <a:latin typeface="Calibri"/>
              </a:rPr>
              <a:t>.</a:t>
            </a:r>
            <a:endParaRPr lang="en-US" sz="1200" dirty="0"/>
          </a:p>
        </p:txBody>
      </p:sp>
      <p:pic>
        <p:nvPicPr>
          <p:cNvPr id="23" name="Image 4" descr="assets/rug_nl_red.png"/>
          <p:cNvPicPr>
            <a:picLocks noChangeAspect="1"/>
          </p:cNvPicPr>
          <p:nvPr/>
        </p:nvPicPr>
        <p:blipFill>
          <a:blip r:embed="rId7"/>
          <a:stretch>
            <a:fillRect/>
          </a:stretch>
        </p:blipFill>
        <p:spPr>
          <a:xfrm>
            <a:off x="7562088" y="4736592"/>
            <a:ext cx="1170432" cy="274408"/>
          </a:xfrm>
          <a:prstGeom prst="rect">
            <a:avLst/>
          </a:prstGeom>
        </p:spPr>
      </p:pic>
      <p:sp>
        <p:nvSpPr>
          <p:cNvPr id="24" name="Text 17"/>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23</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2">
    <p:bg>
      <p:bgPr>
        <a:solidFill>
          <a:srgbClr val="08395C"/>
        </a:solidFill>
        <a:effectLst/>
      </p:bgPr>
    </p:bg>
    <p:spTree>
      <p:nvGrpSpPr>
        <p:cNvPr id="1" name=""/>
        <p:cNvGrpSpPr/>
        <p:nvPr/>
      </p:nvGrpSpPr>
      <p:grpSpPr>
        <a:xfrm>
          <a:off x="0" y="0"/>
          <a:ext cx="0" cy="0"/>
          <a:chOff x="0" y="0"/>
          <a:chExt cx="0" cy="0"/>
        </a:xfrm>
      </p:grpSpPr>
      <p:sp>
        <p:nvSpPr>
          <p:cNvPr id="2" name="Shape 0"/>
          <p:cNvSpPr/>
          <p:nvPr/>
        </p:nvSpPr>
        <p:spPr>
          <a:xfrm>
            <a:off x="6949440" y="2377440"/>
            <a:ext cx="3657600" cy="3657600"/>
          </a:xfrm>
          <a:prstGeom prst="ellipse">
            <a:avLst/>
          </a:prstGeom>
          <a:solidFill>
            <a:srgbClr val="0077C8">
              <a:alpha val="20000"/>
            </a:srgbClr>
          </a:solidFill>
          <a:ln/>
        </p:spPr>
        <p:txBody>
          <a:bodyPr/>
          <a:lstStyle/>
          <a:p>
            <a:endParaRPr/>
          </a:p>
        </p:txBody>
      </p:sp>
      <p:sp>
        <p:nvSpPr>
          <p:cNvPr id="3" name="Text 1"/>
          <p:cNvSpPr/>
          <p:nvPr/>
        </p:nvSpPr>
        <p:spPr>
          <a:xfrm>
            <a:off x="731520" y="685800"/>
            <a:ext cx="7315200" cy="274320"/>
          </a:xfrm>
          <a:prstGeom prst="rect">
            <a:avLst/>
          </a:prstGeom>
          <a:noFill/>
          <a:ln>
            <a:noFill/>
          </a:ln>
        </p:spPr>
        <p:txBody>
          <a:bodyPr wrap="square" rtlCol="0" anchor="ctr"/>
          <a:lstStyle/>
          <a:p>
            <a:pPr marL="0" indent="0">
              <a:buNone/>
            </a:pPr>
            <a:r>
              <a:rPr lang="en-US" sz="1300" b="1" kern="0" spc="200" dirty="0">
                <a:solidFill>
                  <a:srgbClr val="FFC918"/>
                </a:solidFill>
                <a:latin typeface="Calibri" pitchFamily="34" charset="0"/>
                <a:ea typeface="Calibri" pitchFamily="34" charset="-122"/>
                <a:cs typeface="Calibri" pitchFamily="34" charset="-120"/>
              </a:rPr>
              <a:t>TOT SLOT</a:t>
            </a:r>
            <a:endParaRPr lang="en-US" sz="1300" dirty="0"/>
          </a:p>
        </p:txBody>
      </p:sp>
      <p:sp>
        <p:nvSpPr>
          <p:cNvPr id="4" name="Text 2"/>
          <p:cNvSpPr/>
          <p:nvPr/>
        </p:nvSpPr>
        <p:spPr>
          <a:xfrm>
            <a:off x="731520" y="1280160"/>
            <a:ext cx="7680960" cy="2194560"/>
          </a:xfrm>
          <a:prstGeom prst="rect">
            <a:avLst/>
          </a:prstGeom>
          <a:noFill/>
          <a:ln>
            <a:noFill/>
          </a:ln>
        </p:spPr>
        <p:txBody>
          <a:bodyPr wrap="square" rtlCol="0" anchor="ctr"/>
          <a:lstStyle/>
          <a:p>
            <a:pPr marL="0" indent="0">
              <a:lnSpc>
                <a:spcPct val="114000"/>
              </a:lnSpc>
              <a:buNone/>
            </a:pPr>
            <a:r>
              <a:rPr sz="2400" b="1">
                <a:solidFill>
                  <a:srgbClr val="FFFFFF"/>
                </a:solidFill>
                <a:latin typeface="Georgia"/>
              </a:rPr>
              <a:t>U stuurt al op duurzame inzetbaarheid. Doe dat bewust langs de drie hefbomen waarvan we weten dat ze werken.</a:t>
            </a:r>
            <a:endParaRPr lang="en-US" sz="2700" dirty="0"/>
          </a:p>
        </p:txBody>
      </p:sp>
      <p:sp>
        <p:nvSpPr>
          <p:cNvPr id="5" name="Shape 3"/>
          <p:cNvSpPr/>
          <p:nvPr/>
        </p:nvSpPr>
        <p:spPr>
          <a:xfrm>
            <a:off x="731520" y="3794760"/>
            <a:ext cx="2468880" cy="566928"/>
          </a:xfrm>
          <a:prstGeom prst="rect">
            <a:avLst/>
          </a:prstGeom>
          <a:solidFill>
            <a:srgbClr val="0077C8"/>
          </a:solidFill>
          <a:ln/>
        </p:spPr>
        <p:txBody>
          <a:bodyPr/>
          <a:lstStyle/>
          <a:p>
            <a:endParaRPr/>
          </a:p>
        </p:txBody>
      </p:sp>
      <p:sp>
        <p:nvSpPr>
          <p:cNvPr id="6" name="Text 4"/>
          <p:cNvSpPr/>
          <p:nvPr/>
        </p:nvSpPr>
        <p:spPr>
          <a:xfrm>
            <a:off x="731520" y="3794760"/>
            <a:ext cx="2468880" cy="566928"/>
          </a:xfrm>
          <a:prstGeom prst="rect">
            <a:avLst/>
          </a:prstGeom>
          <a:noFill/>
          <a:ln>
            <a:noFill/>
          </a:ln>
        </p:spPr>
        <p:txBody>
          <a:bodyPr wrap="square"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Motivatie</a:t>
            </a:r>
            <a:endParaRPr lang="en-US" sz="1600" dirty="0"/>
          </a:p>
        </p:txBody>
      </p:sp>
      <p:sp>
        <p:nvSpPr>
          <p:cNvPr id="7" name="Shape 5"/>
          <p:cNvSpPr/>
          <p:nvPr/>
        </p:nvSpPr>
        <p:spPr>
          <a:xfrm>
            <a:off x="3328416" y="3794760"/>
            <a:ext cx="2468880" cy="566928"/>
          </a:xfrm>
          <a:prstGeom prst="rect">
            <a:avLst/>
          </a:prstGeom>
          <a:solidFill>
            <a:srgbClr val="FFC918"/>
          </a:solidFill>
          <a:ln/>
        </p:spPr>
        <p:txBody>
          <a:bodyPr/>
          <a:lstStyle/>
          <a:p>
            <a:endParaRPr/>
          </a:p>
        </p:txBody>
      </p:sp>
      <p:sp>
        <p:nvSpPr>
          <p:cNvPr id="8" name="Text 6"/>
          <p:cNvSpPr/>
          <p:nvPr/>
        </p:nvSpPr>
        <p:spPr>
          <a:xfrm>
            <a:off x="3328416" y="3794760"/>
            <a:ext cx="2468880" cy="566928"/>
          </a:xfrm>
          <a:prstGeom prst="rect">
            <a:avLst/>
          </a:prstGeom>
          <a:noFill/>
          <a:ln>
            <a:noFill/>
          </a:ln>
        </p:spPr>
        <p:txBody>
          <a:bodyPr wrap="square" rtlCol="0" anchor="ctr"/>
          <a:lstStyle/>
          <a:p>
            <a:pPr marL="0" indent="0" algn="ctr">
              <a:buNone/>
            </a:pPr>
            <a:r>
              <a:rPr lang="en-US" sz="1600" b="1" dirty="0">
                <a:solidFill>
                  <a:srgbClr val="1B1B1B"/>
                </a:solidFill>
                <a:latin typeface="Georgia" pitchFamily="34" charset="0"/>
                <a:ea typeface="Georgia" pitchFamily="34" charset="-122"/>
                <a:cs typeface="Georgia" pitchFamily="34" charset="-120"/>
              </a:rPr>
              <a:t>Samenwerking</a:t>
            </a:r>
            <a:endParaRPr lang="en-US" sz="1600" dirty="0"/>
          </a:p>
        </p:txBody>
      </p:sp>
      <p:sp>
        <p:nvSpPr>
          <p:cNvPr id="9" name="Shape 7"/>
          <p:cNvSpPr/>
          <p:nvPr/>
        </p:nvSpPr>
        <p:spPr>
          <a:xfrm>
            <a:off x="5925312" y="3794760"/>
            <a:ext cx="2468880" cy="566928"/>
          </a:xfrm>
          <a:prstGeom prst="rect">
            <a:avLst/>
          </a:prstGeom>
          <a:solidFill>
            <a:srgbClr val="CC0000"/>
          </a:solidFill>
          <a:ln/>
        </p:spPr>
        <p:txBody>
          <a:bodyPr/>
          <a:lstStyle/>
          <a:p>
            <a:endParaRPr/>
          </a:p>
        </p:txBody>
      </p:sp>
      <p:sp>
        <p:nvSpPr>
          <p:cNvPr id="10" name="Text 8"/>
          <p:cNvSpPr/>
          <p:nvPr/>
        </p:nvSpPr>
        <p:spPr>
          <a:xfrm>
            <a:off x="5925312" y="3794760"/>
            <a:ext cx="2468880" cy="566928"/>
          </a:xfrm>
          <a:prstGeom prst="rect">
            <a:avLst/>
          </a:prstGeom>
          <a:noFill/>
          <a:ln>
            <a:noFill/>
          </a:ln>
        </p:spPr>
        <p:txBody>
          <a:bodyPr wrap="square"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Werkstress</a:t>
            </a:r>
            <a:endParaRPr lang="en-US" sz="1600" dirty="0"/>
          </a:p>
        </p:txBody>
      </p:sp>
      <p:sp>
        <p:nvSpPr>
          <p:cNvPr id="11" name="Text 9"/>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24</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3">
    <p:bg>
      <p:bgPr>
        <a:solidFill>
          <a:srgbClr val="08395C"/>
        </a:solidFill>
        <a:effectLst/>
      </p:bgPr>
    </p:bg>
    <p:spTree>
      <p:nvGrpSpPr>
        <p:cNvPr id="1" name=""/>
        <p:cNvGrpSpPr/>
        <p:nvPr/>
      </p:nvGrpSpPr>
      <p:grpSpPr>
        <a:xfrm>
          <a:off x="0" y="0"/>
          <a:ext cx="0" cy="0"/>
          <a:chOff x="0" y="0"/>
          <a:chExt cx="0" cy="0"/>
        </a:xfrm>
      </p:grpSpPr>
      <p:sp>
        <p:nvSpPr>
          <p:cNvPr id="2" name="Shape 0"/>
          <p:cNvSpPr/>
          <p:nvPr/>
        </p:nvSpPr>
        <p:spPr>
          <a:xfrm>
            <a:off x="7315200" y="-1280160"/>
            <a:ext cx="3657600" cy="3657600"/>
          </a:xfrm>
          <a:prstGeom prst="ellipse">
            <a:avLst/>
          </a:prstGeom>
          <a:solidFill>
            <a:srgbClr val="0077C8">
              <a:alpha val="18000"/>
            </a:srgbClr>
          </a:solidFill>
          <a:ln/>
        </p:spPr>
        <p:txBody>
          <a:bodyPr/>
          <a:lstStyle/>
          <a:p>
            <a:endParaRPr/>
          </a:p>
        </p:txBody>
      </p:sp>
      <p:sp>
        <p:nvSpPr>
          <p:cNvPr id="3" name="Text 1"/>
          <p:cNvSpPr/>
          <p:nvPr/>
        </p:nvSpPr>
        <p:spPr>
          <a:xfrm>
            <a:off x="731520" y="868680"/>
            <a:ext cx="7680960" cy="914400"/>
          </a:xfrm>
          <a:prstGeom prst="rect">
            <a:avLst/>
          </a:prstGeom>
          <a:noFill/>
          <a:ln>
            <a:noFill/>
          </a:ln>
        </p:spPr>
        <p:txBody>
          <a:bodyPr wrap="square" rtlCol="0" anchor="ctr"/>
          <a:lstStyle/>
          <a:p>
            <a:pPr marL="0" indent="0">
              <a:buNone/>
            </a:pPr>
            <a:r>
              <a:rPr lang="en-US" sz="4200" b="1" dirty="0">
                <a:solidFill>
                  <a:srgbClr val="FFFFFF"/>
                </a:solidFill>
                <a:latin typeface="Georgia" pitchFamily="34" charset="0"/>
                <a:ea typeface="Georgia" pitchFamily="34" charset="-122"/>
                <a:cs typeface="Georgia" pitchFamily="34" charset="-120"/>
              </a:rPr>
              <a:t>Dank u wel.</a:t>
            </a:r>
            <a:endParaRPr lang="en-US" sz="4200" dirty="0"/>
          </a:p>
        </p:txBody>
      </p:sp>
      <p:sp>
        <p:nvSpPr>
          <p:cNvPr id="4" name="Text 2"/>
          <p:cNvSpPr/>
          <p:nvPr/>
        </p:nvSpPr>
        <p:spPr>
          <a:xfrm>
            <a:off x="731520" y="1874520"/>
            <a:ext cx="6949440" cy="914400"/>
          </a:xfrm>
          <a:prstGeom prst="rect">
            <a:avLst/>
          </a:prstGeom>
          <a:noFill/>
          <a:ln>
            <a:noFill/>
          </a:ln>
        </p:spPr>
        <p:txBody>
          <a:bodyPr wrap="square" rtlCol="0" anchor="t"/>
          <a:lstStyle/>
          <a:p>
            <a:pPr marL="0" indent="0">
              <a:lnSpc>
                <a:spcPct val="118000"/>
              </a:lnSpc>
              <a:buNone/>
            </a:pPr>
            <a:r>
              <a:rPr lang="en-US" sz="1800" b="1" dirty="0">
                <a:solidFill>
                  <a:srgbClr val="FFFFFF"/>
                </a:solidFill>
                <a:latin typeface="Calibri" pitchFamily="34" charset="0"/>
                <a:ea typeface="Calibri" pitchFamily="34" charset="-122"/>
                <a:cs typeface="Calibri" pitchFamily="34" charset="-120"/>
              </a:rPr>
              <a:t>Joost van de Brake</a:t>
            </a:r>
            <a:endParaRPr lang="en-US" sz="1800" dirty="0"/>
          </a:p>
          <a:p>
            <a:pPr marL="0" indent="0">
              <a:lnSpc>
                <a:spcPct val="118000"/>
              </a:lnSpc>
              <a:buNone/>
            </a:pPr>
            <a:r>
              <a:rPr lang="en-US" sz="1350" dirty="0">
                <a:solidFill>
                  <a:srgbClr val="DCE7F0"/>
                </a:solidFill>
                <a:latin typeface="Calibri" pitchFamily="34" charset="0"/>
                <a:ea typeface="Calibri" pitchFamily="34" charset="-122"/>
                <a:cs typeface="Calibri" pitchFamily="34" charset="-120"/>
              </a:rPr>
              <a:t>Universitair hoofddocent Organisatiegedrag</a:t>
            </a:r>
            <a:endParaRPr lang="en-US" sz="1800" dirty="0"/>
          </a:p>
          <a:p>
            <a:pPr marL="0" indent="0">
              <a:lnSpc>
                <a:spcPct val="118000"/>
              </a:lnSpc>
              <a:buNone/>
            </a:pPr>
            <a:r>
              <a:rPr lang="en-US" sz="1250" dirty="0">
                <a:solidFill>
                  <a:srgbClr val="BFD2E0"/>
                </a:solidFill>
                <a:latin typeface="Calibri" pitchFamily="34" charset="0"/>
                <a:ea typeface="Calibri" pitchFamily="34" charset="-122"/>
                <a:cs typeface="Calibri" pitchFamily="34" charset="-120"/>
              </a:rPr>
              <a:t>Rijksuniversiteit Groningen · Faculteit Economie en Bedrijfskunde</a:t>
            </a:r>
            <a:endParaRPr lang="en-US" sz="1800" dirty="0"/>
          </a:p>
        </p:txBody>
      </p:sp>
      <p:pic>
        <p:nvPicPr>
          <p:cNvPr id="5" name="Image 0" descr="preencoded.png"/>
          <p:cNvPicPr>
            <a:picLocks noChangeAspect="1"/>
          </p:cNvPicPr>
          <p:nvPr/>
        </p:nvPicPr>
        <p:blipFill>
          <a:blip r:embed="rId3"/>
          <a:stretch>
            <a:fillRect/>
          </a:stretch>
        </p:blipFill>
        <p:spPr>
          <a:xfrm>
            <a:off x="758952" y="2907792"/>
            <a:ext cx="237744" cy="237744"/>
          </a:xfrm>
          <a:prstGeom prst="rect">
            <a:avLst/>
          </a:prstGeom>
        </p:spPr>
      </p:pic>
      <p:sp>
        <p:nvSpPr>
          <p:cNvPr id="6" name="Text 3">
            <a:hlinkClick r:id="rId4"/>
          </p:cNvPr>
          <p:cNvSpPr/>
          <p:nvPr/>
        </p:nvSpPr>
        <p:spPr>
          <a:xfrm>
            <a:off x="1097280" y="2852928"/>
            <a:ext cx="3108960" cy="310896"/>
          </a:xfrm>
          <a:prstGeom prst="rect">
            <a:avLst/>
          </a:prstGeom>
          <a:noFill/>
          <a:ln>
            <a:noFill/>
          </a:ln>
        </p:spPr>
        <p:txBody>
          <a:bodyPr wrap="square" rtlCol="0" anchor="ctr"/>
          <a:lstStyle/>
          <a:p>
            <a:pPr marL="0" indent="0">
              <a:buNone/>
            </a:pPr>
            <a:r>
              <a:rPr lang="en-US" sz="1350" u="sng" dirty="0">
                <a:solidFill>
                  <a:srgbClr val="FFFFFF"/>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h.j.van.de.brake@rug.nl</a:t>
            </a:r>
            <a:endParaRPr lang="en-US" sz="1350" dirty="0"/>
          </a:p>
        </p:txBody>
      </p:sp>
      <p:pic>
        <p:nvPicPr>
          <p:cNvPr id="7" name="Image 1" descr="preencoded.png"/>
          <p:cNvPicPr>
            <a:picLocks noChangeAspect="1"/>
          </p:cNvPicPr>
          <p:nvPr/>
        </p:nvPicPr>
        <p:blipFill>
          <a:blip r:embed="rId5"/>
          <a:stretch>
            <a:fillRect/>
          </a:stretch>
        </p:blipFill>
        <p:spPr>
          <a:xfrm>
            <a:off x="4343400" y="2907792"/>
            <a:ext cx="237744" cy="237744"/>
          </a:xfrm>
          <a:prstGeom prst="rect">
            <a:avLst/>
          </a:prstGeom>
        </p:spPr>
      </p:pic>
      <p:sp>
        <p:nvSpPr>
          <p:cNvPr id="8" name="Text 4">
            <a:hlinkClick r:id="rId6"/>
          </p:cNvPr>
          <p:cNvSpPr/>
          <p:nvPr/>
        </p:nvSpPr>
        <p:spPr>
          <a:xfrm>
            <a:off x="4681728" y="2852928"/>
            <a:ext cx="2926080" cy="310896"/>
          </a:xfrm>
          <a:prstGeom prst="rect">
            <a:avLst/>
          </a:prstGeom>
          <a:noFill/>
          <a:ln>
            <a:noFill/>
          </a:ln>
        </p:spPr>
        <p:txBody>
          <a:bodyPr wrap="square" rtlCol="0" anchor="ctr"/>
          <a:lstStyle/>
          <a:p>
            <a:pPr marL="0" indent="0">
              <a:buNone/>
            </a:pPr>
            <a:r>
              <a:rPr lang="en-US" sz="1350" u="sng" dirty="0">
                <a:solidFill>
                  <a:srgbClr val="FFFFFF"/>
                </a:solidFill>
                <a:latin typeface="Calibri" pitchFamily="34" charset="0"/>
                <a:ea typeface="Calibri" pitchFamily="34" charset="-122"/>
                <a:cs typeface="Calibri" pitchFamily="34" charset="-120"/>
                <a:hlinkClick r:id="rId6">
                  <a:extLst>
                    <a:ext uri="{A12FA001-AC4F-418D-AE19-62706E023703}">
                      <ahyp:hlinkClr xmlns:ahyp="http://schemas.microsoft.com/office/drawing/2018/hyperlinkcolor" val="tx"/>
                    </a:ext>
                  </a:extLst>
                </a:hlinkClick>
              </a:rPr>
              <a:t>joostvandebrake.com</a:t>
            </a:r>
            <a:endParaRPr lang="en-US" sz="1350" dirty="0"/>
          </a:p>
        </p:txBody>
      </p:sp>
      <p:sp>
        <p:nvSpPr>
          <p:cNvPr id="9" name="Shape 5"/>
          <p:cNvSpPr/>
          <p:nvPr/>
        </p:nvSpPr>
        <p:spPr>
          <a:xfrm>
            <a:off x="731520" y="3328416"/>
            <a:ext cx="6583680" cy="868680"/>
          </a:xfrm>
          <a:prstGeom prst="rect">
            <a:avLst/>
          </a:prstGeom>
          <a:solidFill>
            <a:srgbClr val="0E486F"/>
          </a:solidFill>
          <a:ln w="12700">
            <a:solidFill>
              <a:srgbClr val="FFC918"/>
            </a:solidFill>
            <a:prstDash val="solid"/>
          </a:ln>
        </p:spPr>
        <p:txBody>
          <a:bodyPr/>
          <a:lstStyle/>
          <a:p>
            <a:endParaRPr/>
          </a:p>
        </p:txBody>
      </p:sp>
      <p:pic>
        <p:nvPicPr>
          <p:cNvPr id="10" name="Image 2" descr="preencoded.png"/>
          <p:cNvPicPr>
            <a:picLocks noChangeAspect="1"/>
          </p:cNvPicPr>
          <p:nvPr/>
        </p:nvPicPr>
        <p:blipFill>
          <a:blip r:embed="rId7"/>
          <a:stretch>
            <a:fillRect/>
          </a:stretch>
        </p:blipFill>
        <p:spPr>
          <a:xfrm>
            <a:off x="960120" y="3584448"/>
            <a:ext cx="365760" cy="365760"/>
          </a:xfrm>
          <a:prstGeom prst="rect">
            <a:avLst/>
          </a:prstGeom>
        </p:spPr>
      </p:pic>
      <p:sp>
        <p:nvSpPr>
          <p:cNvPr id="11" name="Text 6"/>
          <p:cNvSpPr/>
          <p:nvPr/>
        </p:nvSpPr>
        <p:spPr>
          <a:xfrm>
            <a:off x="1481328" y="3328416"/>
            <a:ext cx="5715000" cy="868680"/>
          </a:xfrm>
          <a:prstGeom prst="rect">
            <a:avLst/>
          </a:prstGeom>
          <a:noFill/>
          <a:ln>
            <a:noFill/>
          </a:ln>
        </p:spPr>
        <p:txBody>
          <a:bodyPr wrap="square" rtlCol="0" anchor="ctr"/>
          <a:lstStyle/>
          <a:p>
            <a:pPr marL="0" indent="0">
              <a:lnSpc>
                <a:spcPct val="110000"/>
              </a:lnSpc>
              <a:buNone/>
            </a:pPr>
            <a:r>
              <a:rPr lang="en-US" sz="1250" b="1" dirty="0">
                <a:solidFill>
                  <a:srgbClr val="FFC918"/>
                </a:solidFill>
                <a:latin typeface="Calibri" pitchFamily="34" charset="0"/>
                <a:ea typeface="Calibri" pitchFamily="34" charset="-122"/>
                <a:cs typeface="Calibri" pitchFamily="34" charset="-120"/>
              </a:rPr>
              <a:t>Wilt u alle cijfers, bronnen en tien concrete acties? </a:t>
            </a:r>
            <a:r>
              <a:rPr lang="en-US" sz="1250" dirty="0">
                <a:solidFill>
                  <a:srgbClr val="EAF1F7"/>
                </a:solidFill>
                <a:latin typeface="Calibri" pitchFamily="34" charset="0"/>
                <a:ea typeface="Calibri" pitchFamily="34" charset="-122"/>
                <a:cs typeface="Calibri" pitchFamily="34" charset="-120"/>
              </a:rPr>
              <a:t>Ik heb er een praktijkmemo over geschreven. Mail me of kijk op mijn site, dan stuur ik die toe.</a:t>
            </a:r>
            <a:endParaRPr lang="en-US" sz="1250" dirty="0"/>
          </a:p>
        </p:txBody>
      </p:sp>
      <p:pic>
        <p:nvPicPr>
          <p:cNvPr id="12" name="Image 3" descr="assets/rug_nl_white.png"/>
          <p:cNvPicPr>
            <a:picLocks noChangeAspect="1"/>
          </p:cNvPicPr>
          <p:nvPr/>
        </p:nvPicPr>
        <p:blipFill>
          <a:blip r:embed="rId8"/>
          <a:stretch>
            <a:fillRect/>
          </a:stretch>
        </p:blipFill>
        <p:spPr>
          <a:xfrm>
            <a:off x="6883603" y="4390224"/>
            <a:ext cx="2011680" cy="4716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3E4A56"/>
          </a:solidFill>
          <a:ln>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3E4A56"/>
                </a:solidFill>
                <a:latin typeface="Calibri" pitchFamily="34" charset="0"/>
                <a:ea typeface="Calibri" pitchFamily="34" charset="-122"/>
                <a:cs typeface="Calibri" pitchFamily="34" charset="-120"/>
              </a:rPr>
              <a:t>DE VRAGEN</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lang="en-US" sz="2800" b="1" dirty="0">
                <a:solidFill>
                  <a:srgbClr val="1B1B1B"/>
                </a:solidFill>
                <a:latin typeface="Georgia" pitchFamily="34" charset="0"/>
                <a:ea typeface="Georgia" pitchFamily="34" charset="-122"/>
                <a:cs typeface="Georgia" pitchFamily="34" charset="-120"/>
              </a:rPr>
              <a:t>De vraag waarmee u binnenkwam</a:t>
            </a:r>
            <a:endParaRPr lang="en-US" sz="2800" dirty="0"/>
          </a:p>
        </p:txBody>
      </p:sp>
      <p:sp>
        <p:nvSpPr>
          <p:cNvPr id="5" name="Shape 3"/>
          <p:cNvSpPr/>
          <p:nvPr/>
        </p:nvSpPr>
        <p:spPr>
          <a:xfrm>
            <a:off x="640080" y="1600200"/>
            <a:ext cx="3886200" cy="786384"/>
          </a:xfrm>
          <a:prstGeom prst="rect">
            <a:avLst/>
          </a:prstGeom>
          <a:solidFill>
            <a:srgbClr val="F4F7F9"/>
          </a:solidFill>
          <a:ln w="12700">
            <a:solidFill>
              <a:srgbClr val="E3E7EB"/>
            </a:solidFill>
            <a:prstDash val="solid"/>
          </a:ln>
        </p:spPr>
        <p:txBody>
          <a:bodyPr/>
          <a:lstStyle/>
          <a:p>
            <a:endParaRPr/>
          </a:p>
        </p:txBody>
      </p:sp>
      <p:pic>
        <p:nvPicPr>
          <p:cNvPr id="6" name="Image 0" descr="preencoded.png"/>
          <p:cNvPicPr>
            <a:picLocks noChangeAspect="1"/>
          </p:cNvPicPr>
          <p:nvPr/>
        </p:nvPicPr>
        <p:blipFill>
          <a:blip r:embed="rId3"/>
          <a:stretch>
            <a:fillRect/>
          </a:stretch>
        </p:blipFill>
        <p:spPr>
          <a:xfrm>
            <a:off x="841248" y="1783080"/>
            <a:ext cx="274320" cy="274320"/>
          </a:xfrm>
          <a:prstGeom prst="rect">
            <a:avLst/>
          </a:prstGeom>
          <a:ln>
            <a:solidFill/>
          </a:ln>
        </p:spPr>
      </p:pic>
      <p:sp>
        <p:nvSpPr>
          <p:cNvPr id="7" name="Text 4"/>
          <p:cNvSpPr/>
          <p:nvPr/>
        </p:nvSpPr>
        <p:spPr>
          <a:xfrm>
            <a:off x="1261872" y="1600200"/>
            <a:ext cx="3154680" cy="786384"/>
          </a:xfrm>
          <a:prstGeom prst="rect">
            <a:avLst/>
          </a:prstGeom>
          <a:noFill/>
          <a:ln>
            <a:noFill/>
          </a:ln>
        </p:spPr>
        <p:txBody>
          <a:bodyPr wrap="square" rtlCol="0" anchor="ctr"/>
          <a:lstStyle/>
          <a:p>
            <a:pPr marL="0" indent="0">
              <a:lnSpc>
                <a:spcPct val="100000"/>
              </a:lnSpc>
              <a:buNone/>
            </a:pPr>
            <a:r>
              <a:rPr lang="en-US" sz="1350" i="1" dirty="0">
                <a:solidFill>
                  <a:srgbClr val="1B1B1B"/>
                </a:solidFill>
                <a:latin typeface="Calibri" pitchFamily="34" charset="0"/>
                <a:ea typeface="Calibri" pitchFamily="34" charset="-122"/>
                <a:cs typeface="Calibri" pitchFamily="34" charset="-120"/>
              </a:rPr>
              <a:t>Hoe houden we goed personeel binnen?</a:t>
            </a:r>
            <a:endParaRPr lang="en-US" sz="1350" dirty="0"/>
          </a:p>
        </p:txBody>
      </p:sp>
      <p:sp>
        <p:nvSpPr>
          <p:cNvPr id="8" name="Shape 5"/>
          <p:cNvSpPr/>
          <p:nvPr/>
        </p:nvSpPr>
        <p:spPr>
          <a:xfrm>
            <a:off x="4617720" y="1600200"/>
            <a:ext cx="3886200" cy="786384"/>
          </a:xfrm>
          <a:prstGeom prst="rect">
            <a:avLst/>
          </a:prstGeom>
          <a:solidFill>
            <a:srgbClr val="F4F7F9"/>
          </a:solidFill>
          <a:ln w="12700">
            <a:solidFill>
              <a:srgbClr val="E3E7EB"/>
            </a:solidFill>
            <a:prstDash val="solid"/>
          </a:ln>
        </p:spPr>
        <p:txBody>
          <a:bodyPr/>
          <a:lstStyle/>
          <a:p>
            <a:endParaRPr/>
          </a:p>
        </p:txBody>
      </p:sp>
      <p:pic>
        <p:nvPicPr>
          <p:cNvPr id="9" name="Image 1" descr="preencoded.png"/>
          <p:cNvPicPr>
            <a:picLocks noChangeAspect="1"/>
          </p:cNvPicPr>
          <p:nvPr/>
        </p:nvPicPr>
        <p:blipFill>
          <a:blip r:embed="rId3"/>
          <a:stretch>
            <a:fillRect/>
          </a:stretch>
        </p:blipFill>
        <p:spPr>
          <a:xfrm>
            <a:off x="4818888" y="1783080"/>
            <a:ext cx="274320" cy="274320"/>
          </a:xfrm>
          <a:prstGeom prst="rect">
            <a:avLst/>
          </a:prstGeom>
          <a:ln>
            <a:solidFill/>
          </a:ln>
        </p:spPr>
      </p:pic>
      <p:sp>
        <p:nvSpPr>
          <p:cNvPr id="10" name="Text 6"/>
          <p:cNvSpPr/>
          <p:nvPr/>
        </p:nvSpPr>
        <p:spPr>
          <a:xfrm>
            <a:off x="5239512" y="1600200"/>
            <a:ext cx="3154680" cy="786384"/>
          </a:xfrm>
          <a:prstGeom prst="rect">
            <a:avLst/>
          </a:prstGeom>
          <a:noFill/>
          <a:ln>
            <a:noFill/>
          </a:ln>
        </p:spPr>
        <p:txBody>
          <a:bodyPr wrap="square" rtlCol="0" anchor="ctr"/>
          <a:lstStyle/>
          <a:p>
            <a:pPr marL="0" indent="0">
              <a:lnSpc>
                <a:spcPct val="100000"/>
              </a:lnSpc>
              <a:buNone/>
            </a:pPr>
            <a:r>
              <a:rPr lang="en-US" sz="1350" i="1" dirty="0">
                <a:solidFill>
                  <a:srgbClr val="1B1B1B"/>
                </a:solidFill>
                <a:latin typeface="Calibri" pitchFamily="34" charset="0"/>
                <a:ea typeface="Calibri" pitchFamily="34" charset="-122"/>
                <a:cs typeface="Calibri" pitchFamily="34" charset="-120"/>
              </a:rPr>
              <a:t>Hoe dringen we het verloop terug?</a:t>
            </a:r>
            <a:endParaRPr lang="en-US" sz="1350" dirty="0"/>
          </a:p>
        </p:txBody>
      </p:sp>
      <p:sp>
        <p:nvSpPr>
          <p:cNvPr id="11" name="Shape 7"/>
          <p:cNvSpPr/>
          <p:nvPr/>
        </p:nvSpPr>
        <p:spPr>
          <a:xfrm>
            <a:off x="640080" y="2542032"/>
            <a:ext cx="3886200" cy="786384"/>
          </a:xfrm>
          <a:prstGeom prst="rect">
            <a:avLst/>
          </a:prstGeom>
          <a:solidFill>
            <a:srgbClr val="F4F7F9"/>
          </a:solidFill>
          <a:ln w="12700">
            <a:solidFill>
              <a:srgbClr val="E3E7EB"/>
            </a:solidFill>
            <a:prstDash val="solid"/>
          </a:ln>
        </p:spPr>
        <p:txBody>
          <a:bodyPr/>
          <a:lstStyle/>
          <a:p>
            <a:endParaRPr/>
          </a:p>
        </p:txBody>
      </p:sp>
      <p:pic>
        <p:nvPicPr>
          <p:cNvPr id="12" name="Image 2" descr="preencoded.png"/>
          <p:cNvPicPr>
            <a:picLocks noChangeAspect="1"/>
          </p:cNvPicPr>
          <p:nvPr/>
        </p:nvPicPr>
        <p:blipFill>
          <a:blip r:embed="rId3"/>
          <a:stretch>
            <a:fillRect/>
          </a:stretch>
        </p:blipFill>
        <p:spPr>
          <a:xfrm>
            <a:off x="841248" y="2724912"/>
            <a:ext cx="274320" cy="274320"/>
          </a:xfrm>
          <a:prstGeom prst="rect">
            <a:avLst/>
          </a:prstGeom>
          <a:ln>
            <a:solidFill/>
          </a:ln>
        </p:spPr>
      </p:pic>
      <p:sp>
        <p:nvSpPr>
          <p:cNvPr id="13" name="Text 8"/>
          <p:cNvSpPr/>
          <p:nvPr/>
        </p:nvSpPr>
        <p:spPr>
          <a:xfrm>
            <a:off x="1261872" y="2542032"/>
            <a:ext cx="3154680" cy="786384"/>
          </a:xfrm>
          <a:prstGeom prst="rect">
            <a:avLst/>
          </a:prstGeom>
          <a:noFill/>
          <a:ln>
            <a:noFill/>
          </a:ln>
        </p:spPr>
        <p:txBody>
          <a:bodyPr wrap="square" rtlCol="0" anchor="ctr"/>
          <a:lstStyle/>
          <a:p>
            <a:pPr marL="0" indent="0">
              <a:lnSpc>
                <a:spcPct val="100000"/>
              </a:lnSpc>
              <a:buNone/>
            </a:pPr>
            <a:r>
              <a:rPr lang="en-US" sz="1350" i="1" dirty="0">
                <a:solidFill>
                  <a:srgbClr val="1B1B1B"/>
                </a:solidFill>
                <a:latin typeface="Calibri" pitchFamily="34" charset="0"/>
                <a:ea typeface="Calibri" pitchFamily="34" charset="-122"/>
                <a:cs typeface="Calibri" pitchFamily="34" charset="-120"/>
              </a:rPr>
              <a:t>Wat vraagt deze arbeidsmarkt van leidinggevenden?</a:t>
            </a:r>
            <a:endParaRPr lang="en-US" sz="1350" dirty="0"/>
          </a:p>
        </p:txBody>
      </p:sp>
      <p:sp>
        <p:nvSpPr>
          <p:cNvPr id="14" name="Shape 9"/>
          <p:cNvSpPr/>
          <p:nvPr/>
        </p:nvSpPr>
        <p:spPr>
          <a:xfrm>
            <a:off x="4617720" y="2542032"/>
            <a:ext cx="3886200" cy="786384"/>
          </a:xfrm>
          <a:prstGeom prst="rect">
            <a:avLst/>
          </a:prstGeom>
          <a:solidFill>
            <a:srgbClr val="F4F7F9"/>
          </a:solidFill>
          <a:ln w="12700">
            <a:solidFill>
              <a:srgbClr val="E3E7EB"/>
            </a:solidFill>
            <a:prstDash val="solid"/>
          </a:ln>
        </p:spPr>
        <p:txBody>
          <a:bodyPr/>
          <a:lstStyle/>
          <a:p>
            <a:endParaRPr/>
          </a:p>
        </p:txBody>
      </p:sp>
      <p:pic>
        <p:nvPicPr>
          <p:cNvPr id="15" name="Image 3" descr="preencoded.png"/>
          <p:cNvPicPr>
            <a:picLocks noChangeAspect="1"/>
          </p:cNvPicPr>
          <p:nvPr/>
        </p:nvPicPr>
        <p:blipFill>
          <a:blip r:embed="rId3"/>
          <a:stretch>
            <a:fillRect/>
          </a:stretch>
        </p:blipFill>
        <p:spPr>
          <a:xfrm>
            <a:off x="4818888" y="2724912"/>
            <a:ext cx="274320" cy="274320"/>
          </a:xfrm>
          <a:prstGeom prst="rect">
            <a:avLst/>
          </a:prstGeom>
          <a:ln>
            <a:solidFill/>
          </a:ln>
        </p:spPr>
      </p:pic>
      <p:sp>
        <p:nvSpPr>
          <p:cNvPr id="16" name="Text 10"/>
          <p:cNvSpPr/>
          <p:nvPr/>
        </p:nvSpPr>
        <p:spPr>
          <a:xfrm>
            <a:off x="5239512" y="2542032"/>
            <a:ext cx="3154680" cy="786384"/>
          </a:xfrm>
          <a:prstGeom prst="rect">
            <a:avLst/>
          </a:prstGeom>
          <a:noFill/>
          <a:ln>
            <a:noFill/>
          </a:ln>
        </p:spPr>
        <p:txBody>
          <a:bodyPr wrap="square" rtlCol="0" anchor="ctr"/>
          <a:lstStyle/>
          <a:p>
            <a:pPr marL="0" indent="0">
              <a:lnSpc>
                <a:spcPct val="100000"/>
              </a:lnSpc>
              <a:buNone/>
            </a:pPr>
            <a:r>
              <a:rPr lang="en-US" sz="1350" i="1" dirty="0">
                <a:solidFill>
                  <a:srgbClr val="1B1B1B"/>
                </a:solidFill>
                <a:latin typeface="Calibri" pitchFamily="34" charset="0"/>
                <a:ea typeface="Calibri" pitchFamily="34" charset="-122"/>
                <a:cs typeface="Calibri" pitchFamily="34" charset="-120"/>
              </a:rPr>
              <a:t>Hoe verlagen we verzuim en verhogen we inzetbaarheid?</a:t>
            </a:r>
            <a:endParaRPr lang="en-US" sz="1350" dirty="0"/>
          </a:p>
        </p:txBody>
      </p:sp>
      <p:sp>
        <p:nvSpPr>
          <p:cNvPr id="17" name="Text 11"/>
          <p:cNvSpPr/>
          <p:nvPr/>
        </p:nvSpPr>
        <p:spPr>
          <a:xfrm>
            <a:off x="640080" y="3657600"/>
            <a:ext cx="7863840" cy="640080"/>
          </a:xfrm>
          <a:prstGeom prst="rect">
            <a:avLst/>
          </a:prstGeom>
          <a:noFill/>
          <a:ln>
            <a:noFill/>
          </a:ln>
        </p:spPr>
        <p:txBody>
          <a:bodyPr wrap="square" rtlCol="0" anchor="ctr"/>
          <a:lstStyle/>
          <a:p>
            <a:pPr marL="0" indent="0">
              <a:buNone/>
            </a:pPr>
            <a:r>
              <a:rPr lang="en-US" sz="1700" dirty="0">
                <a:solidFill>
                  <a:srgbClr val="1B1B1B"/>
                </a:solidFill>
                <a:latin typeface="Calibri" pitchFamily="34" charset="0"/>
                <a:ea typeface="Calibri" pitchFamily="34" charset="-122"/>
                <a:cs typeface="Calibri" pitchFamily="34" charset="-120"/>
              </a:rPr>
              <a:t>Onder al die vragen ligt één thema: </a:t>
            </a:r>
            <a:r>
              <a:rPr lang="en-US" sz="1700" b="1" dirty="0">
                <a:solidFill>
                  <a:srgbClr val="3E4A56"/>
                </a:solidFill>
                <a:latin typeface="Calibri" pitchFamily="34" charset="0"/>
                <a:ea typeface="Calibri" pitchFamily="34" charset="-122"/>
                <a:cs typeface="Calibri" pitchFamily="34" charset="-120"/>
              </a:rPr>
              <a:t>behoud is dringender geworden dan werving.</a:t>
            </a:r>
            <a:endParaRPr lang="en-US" sz="1700" dirty="0"/>
          </a:p>
        </p:txBody>
      </p:sp>
      <p:pic>
        <p:nvPicPr>
          <p:cNvPr id="18" name="Image 4" descr="assets/rug_nl_red.png"/>
          <p:cNvPicPr>
            <a:picLocks noChangeAspect="1"/>
          </p:cNvPicPr>
          <p:nvPr/>
        </p:nvPicPr>
        <p:blipFill>
          <a:blip r:embed="rId4"/>
          <a:stretch>
            <a:fillRect/>
          </a:stretch>
        </p:blipFill>
        <p:spPr>
          <a:xfrm>
            <a:off x="7562088" y="4736592"/>
            <a:ext cx="1170432" cy="274408"/>
          </a:xfrm>
          <a:prstGeom prst="rect">
            <a:avLst/>
          </a:prstGeom>
          <a:ln>
            <a:solidFill/>
          </a:ln>
        </p:spPr>
      </p:pic>
      <p:sp>
        <p:nvSpPr>
          <p:cNvPr id="19" name="Text 12"/>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03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3E4A56"/>
          </a:solidFill>
          <a:ln>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3E4A56"/>
                </a:solidFill>
                <a:latin typeface="Calibri" pitchFamily="34" charset="0"/>
                <a:ea typeface="Calibri" pitchFamily="34" charset="-122"/>
                <a:cs typeface="Calibri" pitchFamily="34" charset="-120"/>
              </a:rPr>
              <a:t>HET PROBLEEM</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lang="en-US" sz="2800" b="1" dirty="0">
                <a:solidFill>
                  <a:srgbClr val="1B1B1B"/>
                </a:solidFill>
                <a:latin typeface="Georgia" pitchFamily="34" charset="0"/>
                <a:ea typeface="Georgia" pitchFamily="34" charset="-122"/>
                <a:cs typeface="Georgia" pitchFamily="34" charset="-120"/>
              </a:rPr>
              <a:t>Het lek zit bij de achterdeur, niet bij de voordeur</a:t>
            </a:r>
            <a:endParaRPr lang="en-US" sz="2800" dirty="0"/>
          </a:p>
        </p:txBody>
      </p:sp>
      <p:sp>
        <p:nvSpPr>
          <p:cNvPr id="5" name="Shape 3"/>
          <p:cNvSpPr/>
          <p:nvPr/>
        </p:nvSpPr>
        <p:spPr>
          <a:xfrm>
            <a:off x="640080" y="1627632"/>
            <a:ext cx="2587752" cy="2606040"/>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6" name="Shape 4"/>
          <p:cNvSpPr/>
          <p:nvPr/>
        </p:nvSpPr>
        <p:spPr>
          <a:xfrm>
            <a:off x="896112" y="1865376"/>
            <a:ext cx="713232" cy="713232"/>
          </a:xfrm>
          <a:prstGeom prst="ellipse">
            <a:avLst/>
          </a:prstGeom>
          <a:solidFill>
            <a:srgbClr val="3E4A56"/>
          </a:solidFill>
          <a:ln>
            <a:solidFill/>
          </a:ln>
          <a:effectLst>
            <a:outerShdw blurRad="88900" dist="38100" dir="8100000" algn="bl" rotWithShape="0">
              <a:srgbClr val="1B1B1B">
                <a:alpha val="14000"/>
              </a:srgbClr>
            </a:outerShdw>
          </a:effectLst>
        </p:spPr>
        <p:txBody>
          <a:bodyPr/>
          <a:lstStyle/>
          <a:p>
            <a:endParaRPr/>
          </a:p>
        </p:txBody>
      </p:sp>
      <p:pic>
        <p:nvPicPr>
          <p:cNvPr id="7" name="Image 0" descr="preencoded.png"/>
          <p:cNvPicPr>
            <a:picLocks noChangeAspect="1"/>
          </p:cNvPicPr>
          <p:nvPr/>
        </p:nvPicPr>
        <p:blipFill>
          <a:blip r:embed="rId3"/>
          <a:stretch>
            <a:fillRect/>
          </a:stretch>
        </p:blipFill>
        <p:spPr>
          <a:xfrm>
            <a:off x="1074420" y="2043684"/>
            <a:ext cx="356616" cy="356616"/>
          </a:xfrm>
          <a:prstGeom prst="rect">
            <a:avLst/>
          </a:prstGeom>
          <a:ln>
            <a:solidFill/>
          </a:ln>
        </p:spPr>
      </p:pic>
      <p:sp>
        <p:nvSpPr>
          <p:cNvPr id="8" name="Text 5"/>
          <p:cNvSpPr/>
          <p:nvPr/>
        </p:nvSpPr>
        <p:spPr>
          <a:xfrm>
            <a:off x="877824" y="2697480"/>
            <a:ext cx="2130552" cy="365760"/>
          </a:xfrm>
          <a:prstGeom prst="rect">
            <a:avLst/>
          </a:prstGeom>
          <a:noFill/>
          <a:ln>
            <a:noFill/>
          </a:ln>
        </p:spPr>
        <p:txBody>
          <a:bodyPr wrap="square" rtlCol="0" anchor="ctr"/>
          <a:lstStyle/>
          <a:p>
            <a:pPr marL="0" indent="0">
              <a:buNone/>
            </a:pPr>
            <a:r>
              <a:rPr lang="en-US" sz="1600" b="1" dirty="0">
                <a:solidFill>
                  <a:srgbClr val="1B1B1B"/>
                </a:solidFill>
                <a:latin typeface="Georgia" pitchFamily="34" charset="0"/>
                <a:ea typeface="Georgia" pitchFamily="34" charset="-122"/>
                <a:cs typeface="Georgia" pitchFamily="34" charset="-120"/>
              </a:rPr>
              <a:t>De nieuwe medewerker</a:t>
            </a:r>
            <a:endParaRPr lang="en-US" sz="1600" dirty="0"/>
          </a:p>
        </p:txBody>
      </p:sp>
      <p:sp>
        <p:nvSpPr>
          <p:cNvPr id="9" name="Text 6"/>
          <p:cNvSpPr/>
          <p:nvPr/>
        </p:nvSpPr>
        <p:spPr>
          <a:xfrm>
            <a:off x="877824" y="3127248"/>
            <a:ext cx="2130552" cy="1005840"/>
          </a:xfrm>
          <a:prstGeom prst="rect">
            <a:avLst/>
          </a:prstGeom>
          <a:noFill/>
          <a:ln>
            <a:noFill/>
          </a:ln>
        </p:spPr>
        <p:txBody>
          <a:bodyPr wrap="square" rtlCol="0" anchor="t"/>
          <a:lstStyle/>
          <a:p>
            <a:pPr marL="0" indent="0">
              <a:lnSpc>
                <a:spcPct val="110000"/>
              </a:lnSpc>
              <a:buNone/>
            </a:pPr>
            <a:r>
              <a:rPr lang="en-US" sz="1250" dirty="0">
                <a:solidFill>
                  <a:srgbClr val="3A3F45"/>
                </a:solidFill>
                <a:latin typeface="Calibri" pitchFamily="34" charset="0"/>
                <a:ea typeface="Calibri" pitchFamily="34" charset="-122"/>
                <a:cs typeface="Calibri" pitchFamily="34" charset="-120"/>
              </a:rPr>
              <a:t>Vertrekt na elf </a:t>
            </a:r>
            <a:r>
              <a:rPr lang="en-US" sz="1250" dirty="0" err="1">
                <a:solidFill>
                  <a:srgbClr val="3A3F45"/>
                </a:solidFill>
                <a:latin typeface="Calibri" pitchFamily="34" charset="0"/>
                <a:ea typeface="Calibri" pitchFamily="34" charset="-122"/>
                <a:cs typeface="Calibri" pitchFamily="34" charset="-120"/>
              </a:rPr>
              <a:t>maanden</a:t>
            </a:r>
            <a:r>
              <a:rPr lang="en-US" sz="1250" dirty="0">
                <a:solidFill>
                  <a:srgbClr val="3A3F45"/>
                </a:solidFill>
                <a:latin typeface="Calibri" pitchFamily="34" charset="0"/>
                <a:ea typeface="Calibri" pitchFamily="34" charset="-122"/>
                <a:cs typeface="Calibri" pitchFamily="34" charset="-120"/>
              </a:rPr>
              <a:t> </a:t>
            </a:r>
            <a:r>
              <a:rPr lang="en-US" sz="1250" dirty="0" err="1">
                <a:solidFill>
                  <a:srgbClr val="3A3F45"/>
                </a:solidFill>
                <a:latin typeface="Calibri" pitchFamily="34" charset="0"/>
                <a:ea typeface="Calibri" pitchFamily="34" charset="-122"/>
                <a:cs typeface="Calibri" pitchFamily="34" charset="-120"/>
              </a:rPr>
              <a:t>omdat</a:t>
            </a:r>
            <a:r>
              <a:rPr lang="en-US" sz="1250" dirty="0">
                <a:solidFill>
                  <a:srgbClr val="3A3F45"/>
                </a:solidFill>
                <a:latin typeface="Calibri" pitchFamily="34" charset="0"/>
                <a:ea typeface="Calibri" pitchFamily="34" charset="-122"/>
                <a:cs typeface="Calibri" pitchFamily="34" charset="-120"/>
              </a:rPr>
              <a:t> onboarding </a:t>
            </a:r>
            <a:r>
              <a:rPr lang="en-US" sz="1250" dirty="0" err="1">
                <a:solidFill>
                  <a:srgbClr val="3A3F45"/>
                </a:solidFill>
                <a:latin typeface="Calibri" pitchFamily="34" charset="0"/>
                <a:ea typeface="Calibri" pitchFamily="34" charset="-122"/>
                <a:cs typeface="Calibri" pitchFamily="34" charset="-120"/>
              </a:rPr>
              <a:t>faalde</a:t>
            </a:r>
            <a:r>
              <a:rPr lang="en-US" sz="1250" dirty="0">
                <a:solidFill>
                  <a:srgbClr val="3A3F45"/>
                </a:solidFill>
                <a:latin typeface="Calibri" pitchFamily="34" charset="0"/>
                <a:ea typeface="Calibri" pitchFamily="34" charset="-122"/>
                <a:cs typeface="Calibri" pitchFamily="34" charset="-120"/>
              </a:rPr>
              <a:t>.</a:t>
            </a:r>
            <a:endParaRPr lang="en-US" sz="1250" dirty="0"/>
          </a:p>
        </p:txBody>
      </p:sp>
      <p:sp>
        <p:nvSpPr>
          <p:cNvPr id="10" name="Shape 7"/>
          <p:cNvSpPr/>
          <p:nvPr/>
        </p:nvSpPr>
        <p:spPr>
          <a:xfrm>
            <a:off x="3355848" y="1627632"/>
            <a:ext cx="2587752" cy="2606040"/>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11" name="Shape 8"/>
          <p:cNvSpPr/>
          <p:nvPr/>
        </p:nvSpPr>
        <p:spPr>
          <a:xfrm>
            <a:off x="3611880" y="1865376"/>
            <a:ext cx="713232" cy="713232"/>
          </a:xfrm>
          <a:prstGeom prst="ellipse">
            <a:avLst/>
          </a:prstGeom>
          <a:solidFill>
            <a:srgbClr val="3E4A56"/>
          </a:solidFill>
          <a:ln>
            <a:solidFill/>
          </a:ln>
          <a:effectLst>
            <a:outerShdw blurRad="88900" dist="38100" dir="8100000" algn="bl" rotWithShape="0">
              <a:srgbClr val="1B1B1B">
                <a:alpha val="14000"/>
              </a:srgbClr>
            </a:outerShdw>
          </a:effectLst>
        </p:spPr>
        <p:txBody>
          <a:bodyPr/>
          <a:lstStyle/>
          <a:p>
            <a:endParaRPr/>
          </a:p>
        </p:txBody>
      </p:sp>
      <p:pic>
        <p:nvPicPr>
          <p:cNvPr id="12" name="Image 1" descr="preencoded.png"/>
          <p:cNvPicPr>
            <a:picLocks noChangeAspect="1"/>
          </p:cNvPicPr>
          <p:nvPr/>
        </p:nvPicPr>
        <p:blipFill>
          <a:blip r:embed="rId4"/>
          <a:stretch>
            <a:fillRect/>
          </a:stretch>
        </p:blipFill>
        <p:spPr>
          <a:xfrm>
            <a:off x="3790188" y="2043684"/>
            <a:ext cx="356616" cy="356616"/>
          </a:xfrm>
          <a:prstGeom prst="rect">
            <a:avLst/>
          </a:prstGeom>
          <a:ln>
            <a:solidFill/>
          </a:ln>
        </p:spPr>
      </p:pic>
      <p:sp>
        <p:nvSpPr>
          <p:cNvPr id="13" name="Text 9"/>
          <p:cNvSpPr/>
          <p:nvPr/>
        </p:nvSpPr>
        <p:spPr>
          <a:xfrm>
            <a:off x="3593592" y="2697480"/>
            <a:ext cx="2130552" cy="365760"/>
          </a:xfrm>
          <a:prstGeom prst="rect">
            <a:avLst/>
          </a:prstGeom>
          <a:noFill/>
          <a:ln>
            <a:noFill/>
          </a:ln>
        </p:spPr>
        <p:txBody>
          <a:bodyPr wrap="square" rtlCol="0" anchor="ctr"/>
          <a:lstStyle/>
          <a:p>
            <a:pPr marL="0" indent="0">
              <a:buNone/>
            </a:pPr>
            <a:r>
              <a:rPr lang="en-US" sz="1600" b="1" dirty="0">
                <a:solidFill>
                  <a:srgbClr val="1B1B1B"/>
                </a:solidFill>
                <a:latin typeface="Georgia" pitchFamily="34" charset="0"/>
                <a:ea typeface="Georgia" pitchFamily="34" charset="-122"/>
                <a:cs typeface="Georgia" pitchFamily="34" charset="-120"/>
              </a:rPr>
              <a:t>De ervaren collega</a:t>
            </a:r>
            <a:endParaRPr lang="en-US" sz="1600" dirty="0"/>
          </a:p>
        </p:txBody>
      </p:sp>
      <p:sp>
        <p:nvSpPr>
          <p:cNvPr id="14" name="Text 10"/>
          <p:cNvSpPr/>
          <p:nvPr/>
        </p:nvSpPr>
        <p:spPr>
          <a:xfrm>
            <a:off x="3593592" y="3127248"/>
            <a:ext cx="2130552" cy="1005840"/>
          </a:xfrm>
          <a:prstGeom prst="rect">
            <a:avLst/>
          </a:prstGeom>
          <a:noFill/>
          <a:ln>
            <a:noFill/>
          </a:ln>
        </p:spPr>
        <p:txBody>
          <a:bodyPr wrap="square" rtlCol="0" anchor="t"/>
          <a:lstStyle/>
          <a:p>
            <a:pPr marL="0" indent="0">
              <a:lnSpc>
                <a:spcPct val="110000"/>
              </a:lnSpc>
              <a:buNone/>
            </a:pPr>
            <a:r>
              <a:rPr lang="en-US" sz="1250" dirty="0">
                <a:solidFill>
                  <a:srgbClr val="3A3F45"/>
                </a:solidFill>
                <a:latin typeface="Calibri" pitchFamily="34" charset="0"/>
                <a:ea typeface="Calibri" pitchFamily="34" charset="-122"/>
                <a:cs typeface="Calibri" pitchFamily="34" charset="-120"/>
              </a:rPr>
              <a:t>Valt na vijftien jaar uit door uitputting. </a:t>
            </a:r>
            <a:endParaRPr lang="en-US" sz="1250" dirty="0"/>
          </a:p>
        </p:txBody>
      </p:sp>
      <p:sp>
        <p:nvSpPr>
          <p:cNvPr id="15" name="Shape 11"/>
          <p:cNvSpPr/>
          <p:nvPr/>
        </p:nvSpPr>
        <p:spPr>
          <a:xfrm>
            <a:off x="6071616" y="1627632"/>
            <a:ext cx="2587752" cy="2606040"/>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16" name="Shape 12"/>
          <p:cNvSpPr/>
          <p:nvPr/>
        </p:nvSpPr>
        <p:spPr>
          <a:xfrm>
            <a:off x="6327648" y="1865376"/>
            <a:ext cx="713232" cy="713232"/>
          </a:xfrm>
          <a:prstGeom prst="ellipse">
            <a:avLst/>
          </a:prstGeom>
          <a:solidFill>
            <a:srgbClr val="3E4A56"/>
          </a:solidFill>
          <a:ln>
            <a:solidFill/>
          </a:ln>
          <a:effectLst>
            <a:outerShdw blurRad="88900" dist="38100" dir="8100000" algn="bl" rotWithShape="0">
              <a:srgbClr val="1B1B1B">
                <a:alpha val="14000"/>
              </a:srgbClr>
            </a:outerShdw>
          </a:effectLst>
        </p:spPr>
        <p:txBody>
          <a:bodyPr/>
          <a:lstStyle/>
          <a:p>
            <a:endParaRPr/>
          </a:p>
        </p:txBody>
      </p:sp>
      <p:pic>
        <p:nvPicPr>
          <p:cNvPr id="17" name="Image 2" descr="preencoded.png"/>
          <p:cNvPicPr>
            <a:picLocks noChangeAspect="1"/>
          </p:cNvPicPr>
          <p:nvPr/>
        </p:nvPicPr>
        <p:blipFill>
          <a:blip r:embed="rId5"/>
          <a:stretch>
            <a:fillRect/>
          </a:stretch>
        </p:blipFill>
        <p:spPr>
          <a:xfrm>
            <a:off x="6505956" y="2043684"/>
            <a:ext cx="356616" cy="356616"/>
          </a:xfrm>
          <a:prstGeom prst="rect">
            <a:avLst/>
          </a:prstGeom>
          <a:ln>
            <a:solidFill/>
          </a:ln>
        </p:spPr>
      </p:pic>
      <p:sp>
        <p:nvSpPr>
          <p:cNvPr id="18" name="Text 13"/>
          <p:cNvSpPr/>
          <p:nvPr/>
        </p:nvSpPr>
        <p:spPr>
          <a:xfrm>
            <a:off x="6309360" y="2697480"/>
            <a:ext cx="2130552" cy="365760"/>
          </a:xfrm>
          <a:prstGeom prst="rect">
            <a:avLst/>
          </a:prstGeom>
          <a:noFill/>
          <a:ln>
            <a:noFill/>
          </a:ln>
        </p:spPr>
        <p:txBody>
          <a:bodyPr wrap="square" rtlCol="0" anchor="ctr"/>
          <a:lstStyle/>
          <a:p>
            <a:pPr marL="0" indent="0">
              <a:buNone/>
            </a:pPr>
            <a:r>
              <a:rPr lang="en-US" sz="1600" b="1" dirty="0">
                <a:solidFill>
                  <a:srgbClr val="1B1B1B"/>
                </a:solidFill>
                <a:latin typeface="Georgia" pitchFamily="34" charset="0"/>
                <a:ea typeface="Georgia" pitchFamily="34" charset="-122"/>
                <a:cs typeface="Georgia" pitchFamily="34" charset="-120"/>
              </a:rPr>
              <a:t>Het team</a:t>
            </a:r>
            <a:endParaRPr lang="en-US" sz="1600" dirty="0"/>
          </a:p>
        </p:txBody>
      </p:sp>
      <p:sp>
        <p:nvSpPr>
          <p:cNvPr id="19" name="Text 14"/>
          <p:cNvSpPr/>
          <p:nvPr/>
        </p:nvSpPr>
        <p:spPr>
          <a:xfrm>
            <a:off x="6309360" y="3127248"/>
            <a:ext cx="2130552" cy="1005840"/>
          </a:xfrm>
          <a:prstGeom prst="rect">
            <a:avLst/>
          </a:prstGeom>
          <a:noFill/>
          <a:ln>
            <a:noFill/>
          </a:ln>
        </p:spPr>
        <p:txBody>
          <a:bodyPr wrap="square" rtlCol="0" anchor="t"/>
          <a:lstStyle/>
          <a:p>
            <a:pPr marL="0" indent="0">
              <a:lnSpc>
                <a:spcPct val="110000"/>
              </a:lnSpc>
              <a:buNone/>
            </a:pPr>
            <a:r>
              <a:rPr lang="en-US" sz="1250" dirty="0">
                <a:solidFill>
                  <a:srgbClr val="3A3F45"/>
                </a:solidFill>
                <a:latin typeface="Calibri" pitchFamily="34" charset="0"/>
                <a:ea typeface="Calibri" pitchFamily="34" charset="-122"/>
                <a:cs typeface="Calibri" pitchFamily="34" charset="-120"/>
              </a:rPr>
              <a:t>Wordt instabiel en verliest daardoor nóg meer mensen. </a:t>
            </a:r>
            <a:endParaRPr lang="en-US" sz="1250" dirty="0"/>
          </a:p>
        </p:txBody>
      </p:sp>
      <p:pic>
        <p:nvPicPr>
          <p:cNvPr id="20" name="Image 3" descr="assets/rug_nl_red.png"/>
          <p:cNvPicPr>
            <a:picLocks noChangeAspect="1"/>
          </p:cNvPicPr>
          <p:nvPr/>
        </p:nvPicPr>
        <p:blipFill>
          <a:blip r:embed="rId6"/>
          <a:stretch>
            <a:fillRect/>
          </a:stretch>
        </p:blipFill>
        <p:spPr>
          <a:xfrm>
            <a:off x="7562088" y="4736592"/>
            <a:ext cx="1170432" cy="274408"/>
          </a:xfrm>
          <a:prstGeom prst="rect">
            <a:avLst/>
          </a:prstGeom>
          <a:ln>
            <a:solidFill/>
          </a:ln>
        </p:spPr>
      </p:pic>
      <p:sp>
        <p:nvSpPr>
          <p:cNvPr id="21" name="Text 15"/>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04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8395C"/>
        </a:solidFill>
        <a:effectLst/>
      </p:bgPr>
    </p:bg>
    <p:spTree>
      <p:nvGrpSpPr>
        <p:cNvPr id="1" name=""/>
        <p:cNvGrpSpPr/>
        <p:nvPr/>
      </p:nvGrpSpPr>
      <p:grpSpPr>
        <a:xfrm>
          <a:off x="0" y="0"/>
          <a:ext cx="0" cy="0"/>
          <a:chOff x="0" y="0"/>
          <a:chExt cx="0" cy="0"/>
        </a:xfrm>
      </p:grpSpPr>
      <p:sp>
        <p:nvSpPr>
          <p:cNvPr id="2" name="Shape 0"/>
          <p:cNvSpPr/>
          <p:nvPr/>
        </p:nvSpPr>
        <p:spPr>
          <a:xfrm>
            <a:off x="-1463040" y="2743200"/>
            <a:ext cx="3840480" cy="3840480"/>
          </a:xfrm>
          <a:prstGeom prst="ellipse">
            <a:avLst/>
          </a:prstGeom>
          <a:solidFill>
            <a:srgbClr val="0077C8">
              <a:alpha val="20000"/>
            </a:srgbClr>
          </a:solidFill>
          <a:ln/>
        </p:spPr>
        <p:txBody>
          <a:bodyPr/>
          <a:lstStyle/>
          <a:p>
            <a:endParaRPr/>
          </a:p>
        </p:txBody>
      </p:sp>
      <p:sp>
        <p:nvSpPr>
          <p:cNvPr id="3" name="Text 1"/>
          <p:cNvSpPr/>
          <p:nvPr/>
        </p:nvSpPr>
        <p:spPr>
          <a:xfrm>
            <a:off x="731520" y="603504"/>
            <a:ext cx="7680960" cy="274320"/>
          </a:xfrm>
          <a:prstGeom prst="rect">
            <a:avLst/>
          </a:prstGeom>
          <a:noFill/>
          <a:ln>
            <a:noFill/>
          </a:ln>
        </p:spPr>
        <p:txBody>
          <a:bodyPr wrap="square" rtlCol="0" anchor="ctr"/>
          <a:lstStyle/>
          <a:p>
            <a:pPr marL="0" indent="0">
              <a:buNone/>
            </a:pPr>
            <a:r>
              <a:rPr lang="en-US" sz="1300" b="1" kern="0" spc="200" dirty="0">
                <a:solidFill>
                  <a:srgbClr val="FFFFFF"/>
                </a:solidFill>
                <a:latin typeface="Calibri" pitchFamily="34" charset="0"/>
                <a:ea typeface="Calibri" pitchFamily="34" charset="-122"/>
                <a:cs typeface="Calibri" pitchFamily="34" charset="-120"/>
              </a:rPr>
              <a:t>DE KERNBOODSCHAP</a:t>
            </a:r>
            <a:endParaRPr lang="en-US" sz="1300" dirty="0"/>
          </a:p>
        </p:txBody>
      </p:sp>
      <p:sp>
        <p:nvSpPr>
          <p:cNvPr id="4" name="Text 2"/>
          <p:cNvSpPr/>
          <p:nvPr/>
        </p:nvSpPr>
        <p:spPr>
          <a:xfrm>
            <a:off x="731520" y="1024128"/>
            <a:ext cx="7772400" cy="548640"/>
          </a:xfrm>
          <a:prstGeom prst="rect">
            <a:avLst/>
          </a:prstGeom>
          <a:noFill/>
          <a:ln>
            <a:noFill/>
          </a:ln>
        </p:spPr>
        <p:txBody>
          <a:bodyPr wrap="square" rtlCol="0" anchor="ctr"/>
          <a:lstStyle/>
          <a:p>
            <a:pPr marL="0" indent="0">
              <a:lnSpc>
                <a:spcPct val="110000"/>
              </a:lnSpc>
              <a:buNone/>
            </a:pPr>
            <a:r>
              <a:rPr sz="1450">
                <a:solidFill>
                  <a:srgbClr val="FFFFFF"/>
                </a:solidFill>
                <a:latin typeface="Calibri"/>
              </a:rPr>
              <a:t>Fruitschalen, stoelmassages en mindfulness-apps kunnen prettig zijn. De kern zit in werkontwerp, samenwerking en stressbeheer.</a:t>
            </a:r>
            <a:endParaRPr lang="en-US" sz="1500" dirty="0"/>
          </a:p>
        </p:txBody>
      </p:sp>
      <p:sp>
        <p:nvSpPr>
          <p:cNvPr id="5" name="Text 3"/>
          <p:cNvSpPr/>
          <p:nvPr/>
        </p:nvSpPr>
        <p:spPr>
          <a:xfrm>
            <a:off x="731520" y="1783080"/>
            <a:ext cx="7772400" cy="2011680"/>
          </a:xfrm>
          <a:prstGeom prst="rect">
            <a:avLst/>
          </a:prstGeom>
          <a:noFill/>
          <a:ln>
            <a:noFill/>
          </a:ln>
        </p:spPr>
        <p:txBody>
          <a:bodyPr wrap="square" rtlCol="0" anchor="ctr"/>
          <a:lstStyle/>
          <a:p>
            <a:pPr marL="0" indent="0">
              <a:lnSpc>
                <a:spcPct val="110000"/>
              </a:lnSpc>
              <a:buNone/>
            </a:pPr>
            <a:r>
              <a:rPr lang="en-US" sz="2900" b="1" dirty="0">
                <a:solidFill>
                  <a:srgbClr val="FFFFFF"/>
                </a:solidFill>
                <a:latin typeface="Georgia" pitchFamily="34" charset="0"/>
                <a:ea typeface="Georgia" pitchFamily="34" charset="-122"/>
                <a:cs typeface="Georgia" pitchFamily="34" charset="-120"/>
              </a:rPr>
              <a:t>Duurzame inzetbaarheid is een uitkomst van hoe u het </a:t>
            </a:r>
            <a:r>
              <a:rPr lang="en-US" sz="2900" b="1" dirty="0" err="1">
                <a:solidFill>
                  <a:srgbClr val="FFFFFF"/>
                </a:solidFill>
                <a:latin typeface="Georgia" pitchFamily="34" charset="0"/>
                <a:ea typeface="Georgia" pitchFamily="34" charset="-122"/>
                <a:cs typeface="Georgia" pitchFamily="34" charset="-120"/>
              </a:rPr>
              <a:t>werk</a:t>
            </a:r>
            <a:r>
              <a:rPr lang="en-US" sz="2900" b="1" dirty="0">
                <a:solidFill>
                  <a:srgbClr val="FFFFFF"/>
                </a:solidFill>
                <a:latin typeface="Georgia" pitchFamily="34" charset="0"/>
                <a:ea typeface="Georgia" pitchFamily="34" charset="-122"/>
                <a:cs typeface="Georgia" pitchFamily="34" charset="-120"/>
              </a:rPr>
              <a:t> </a:t>
            </a:r>
            <a:r>
              <a:rPr lang="en-US" sz="2900" b="1" dirty="0" err="1">
                <a:solidFill>
                  <a:srgbClr val="FFFFFF"/>
                </a:solidFill>
                <a:latin typeface="Georgia" pitchFamily="34" charset="0"/>
                <a:ea typeface="Georgia" pitchFamily="34" charset="-122"/>
                <a:cs typeface="Georgia" pitchFamily="34" charset="-120"/>
              </a:rPr>
              <a:t>organiseert</a:t>
            </a:r>
            <a:r>
              <a:rPr lang="en-US" sz="2900" b="1" dirty="0">
                <a:solidFill>
                  <a:srgbClr val="FFFFFF"/>
                </a:solidFill>
                <a:latin typeface="Georgia" pitchFamily="34" charset="0"/>
                <a:ea typeface="Georgia" pitchFamily="34" charset="-122"/>
                <a:cs typeface="Georgia" pitchFamily="34" charset="-120"/>
              </a:rPr>
              <a:t>.</a:t>
            </a:r>
            <a:endParaRPr lang="en-US" sz="2900" dirty="0"/>
          </a:p>
        </p:txBody>
      </p:sp>
      <p:sp>
        <p:nvSpPr>
          <p:cNvPr id="6" name="Text 4"/>
          <p:cNvSpPr/>
          <p:nvPr/>
        </p:nvSpPr>
        <p:spPr>
          <a:xfrm>
            <a:off x="731520" y="4114800"/>
            <a:ext cx="7772400" cy="457200"/>
          </a:xfrm>
          <a:prstGeom prst="rect">
            <a:avLst/>
          </a:prstGeom>
          <a:noFill/>
          <a:ln>
            <a:noFill/>
          </a:ln>
        </p:spPr>
        <p:txBody>
          <a:bodyPr wrap="square" rtlCol="0" anchor="ctr"/>
          <a:lstStyle/>
          <a:p>
            <a:pPr marL="0" indent="0">
              <a:buNone/>
            </a:pPr>
            <a:r>
              <a:rPr sz="1200" i="1">
                <a:solidFill>
                  <a:srgbClr val="FFFFFF"/>
                </a:solidFill>
                <a:latin typeface="Calibri"/>
              </a:rPr>
              <a:t>Het volgt uit dagelijkse managementkeuzes.</a:t>
            </a:r>
            <a:endParaRPr lang="en-US" sz="1500" dirty="0"/>
          </a:p>
        </p:txBody>
      </p:sp>
      <p:sp>
        <p:nvSpPr>
          <p:cNvPr id="7" name="Text 5"/>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05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3E4A56"/>
          </a:solidFill>
          <a:ln>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3E4A56"/>
                </a:solidFill>
                <a:latin typeface="Calibri" pitchFamily="34" charset="0"/>
                <a:ea typeface="Calibri" pitchFamily="34" charset="-122"/>
                <a:cs typeface="Calibri" pitchFamily="34" charset="-120"/>
              </a:rPr>
              <a:t>WAT HET ONDERZOEK LAAT ZIEN</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lang="en-US" sz="2800" b="1" dirty="0">
                <a:solidFill>
                  <a:srgbClr val="1B1B1B"/>
                </a:solidFill>
                <a:latin typeface="Georgia"/>
              </a:rPr>
              <a:t>De </a:t>
            </a:r>
            <a:r>
              <a:rPr lang="en-US" sz="2800" b="1" dirty="0" err="1">
                <a:solidFill>
                  <a:srgbClr val="1B1B1B"/>
                </a:solidFill>
                <a:latin typeface="Georgia"/>
              </a:rPr>
              <a:t>oorzaak</a:t>
            </a:r>
            <a:r>
              <a:rPr lang="en-US" sz="2800" b="1" dirty="0">
                <a:solidFill>
                  <a:srgbClr val="1B1B1B"/>
                </a:solidFill>
                <a:latin typeface="Georgia"/>
              </a:rPr>
              <a:t> zit in</a:t>
            </a:r>
            <a:r>
              <a:rPr sz="2800" b="1" dirty="0">
                <a:solidFill>
                  <a:srgbClr val="1B1B1B"/>
                </a:solidFill>
                <a:latin typeface="Georgia"/>
              </a:rPr>
              <a:t> het </a:t>
            </a:r>
            <a:r>
              <a:rPr sz="2800" b="1" dirty="0" err="1">
                <a:solidFill>
                  <a:srgbClr val="1B1B1B"/>
                </a:solidFill>
                <a:latin typeface="Georgia"/>
              </a:rPr>
              <a:t>werk</a:t>
            </a:r>
            <a:r>
              <a:rPr sz="2800" b="1" dirty="0">
                <a:solidFill>
                  <a:srgbClr val="1B1B1B"/>
                </a:solidFill>
                <a:latin typeface="Georgia"/>
              </a:rPr>
              <a:t>, </a:t>
            </a:r>
            <a:r>
              <a:rPr sz="2800" b="1" dirty="0" err="1">
                <a:solidFill>
                  <a:srgbClr val="1B1B1B"/>
                </a:solidFill>
                <a:latin typeface="Georgia"/>
              </a:rPr>
              <a:t>niet</a:t>
            </a:r>
            <a:r>
              <a:rPr sz="2800" b="1" dirty="0">
                <a:solidFill>
                  <a:srgbClr val="1B1B1B"/>
                </a:solidFill>
                <a:latin typeface="Georgia"/>
              </a:rPr>
              <a:t> de </a:t>
            </a:r>
            <a:r>
              <a:rPr sz="2800" b="1" dirty="0" err="1">
                <a:solidFill>
                  <a:srgbClr val="1B1B1B"/>
                </a:solidFill>
                <a:latin typeface="Georgia"/>
              </a:rPr>
              <a:t>mensen</a:t>
            </a:r>
            <a:endParaRPr lang="en-US" sz="2800" dirty="0"/>
          </a:p>
        </p:txBody>
      </p:sp>
      <p:sp>
        <p:nvSpPr>
          <p:cNvPr id="5" name="Text 3"/>
          <p:cNvSpPr/>
          <p:nvPr/>
        </p:nvSpPr>
        <p:spPr>
          <a:xfrm>
            <a:off x="640080" y="1517904"/>
            <a:ext cx="7955280" cy="548640"/>
          </a:xfrm>
          <a:prstGeom prst="rect">
            <a:avLst/>
          </a:prstGeom>
          <a:noFill/>
          <a:ln>
            <a:noFill/>
          </a:ln>
        </p:spPr>
        <p:txBody>
          <a:bodyPr wrap="square" rtlCol="0" anchor="ctr"/>
          <a:lstStyle/>
          <a:p>
            <a:pPr marL="0" indent="0">
              <a:lnSpc>
                <a:spcPct val="112000"/>
              </a:lnSpc>
              <a:buNone/>
            </a:pPr>
            <a:r>
              <a:rPr sz="1550" dirty="0">
                <a:solidFill>
                  <a:srgbClr val="1B1B1B"/>
                </a:solidFill>
                <a:latin typeface="Calibri"/>
              </a:rPr>
              <a:t>Of </a:t>
            </a:r>
            <a:r>
              <a:rPr sz="1550" dirty="0" err="1">
                <a:solidFill>
                  <a:srgbClr val="1B1B1B"/>
                </a:solidFill>
                <a:latin typeface="Calibri"/>
              </a:rPr>
              <a:t>mensen</a:t>
            </a:r>
            <a:r>
              <a:rPr sz="1550" dirty="0">
                <a:solidFill>
                  <a:srgbClr val="1B1B1B"/>
                </a:solidFill>
                <a:latin typeface="Calibri"/>
              </a:rPr>
              <a:t> </a:t>
            </a:r>
            <a:r>
              <a:rPr sz="1550" dirty="0" err="1">
                <a:solidFill>
                  <a:srgbClr val="1B1B1B"/>
                </a:solidFill>
                <a:latin typeface="Calibri"/>
              </a:rPr>
              <a:t>blijven</a:t>
            </a:r>
            <a:r>
              <a:rPr sz="1550" dirty="0">
                <a:solidFill>
                  <a:srgbClr val="1B1B1B"/>
                </a:solidFill>
                <a:latin typeface="Calibri"/>
              </a:rPr>
              <a:t> </a:t>
            </a:r>
            <a:r>
              <a:rPr sz="1550" dirty="0" err="1">
                <a:solidFill>
                  <a:srgbClr val="1B1B1B"/>
                </a:solidFill>
                <a:latin typeface="Calibri"/>
              </a:rPr>
              <a:t>en</a:t>
            </a:r>
            <a:r>
              <a:rPr sz="1550" dirty="0">
                <a:solidFill>
                  <a:srgbClr val="1B1B1B"/>
                </a:solidFill>
                <a:latin typeface="Calibri"/>
              </a:rPr>
              <a:t> </a:t>
            </a:r>
            <a:r>
              <a:rPr sz="1550" dirty="0" err="1">
                <a:solidFill>
                  <a:srgbClr val="1B1B1B"/>
                </a:solidFill>
                <a:latin typeface="Calibri"/>
              </a:rPr>
              <a:t>gezond</a:t>
            </a:r>
            <a:r>
              <a:rPr sz="1550" dirty="0">
                <a:solidFill>
                  <a:srgbClr val="1B1B1B"/>
                </a:solidFill>
                <a:latin typeface="Calibri"/>
              </a:rPr>
              <a:t> </a:t>
            </a:r>
            <a:r>
              <a:rPr sz="1550" dirty="0" err="1">
                <a:solidFill>
                  <a:srgbClr val="1B1B1B"/>
                </a:solidFill>
                <a:latin typeface="Calibri"/>
              </a:rPr>
              <a:t>werken</a:t>
            </a:r>
            <a:r>
              <a:rPr sz="1550" dirty="0">
                <a:solidFill>
                  <a:srgbClr val="1B1B1B"/>
                </a:solidFill>
                <a:latin typeface="Calibri"/>
              </a:rPr>
              <a:t>, </a:t>
            </a:r>
            <a:r>
              <a:rPr sz="1550" dirty="0" err="1">
                <a:solidFill>
                  <a:srgbClr val="1B1B1B"/>
                </a:solidFill>
                <a:latin typeface="Calibri"/>
              </a:rPr>
              <a:t>hangt</a:t>
            </a:r>
            <a:r>
              <a:rPr sz="1550" dirty="0">
                <a:solidFill>
                  <a:srgbClr val="1B1B1B"/>
                </a:solidFill>
                <a:latin typeface="Calibri"/>
              </a:rPr>
              <a:t> </a:t>
            </a:r>
            <a:r>
              <a:rPr sz="1550" dirty="0" err="1">
                <a:solidFill>
                  <a:srgbClr val="1B1B1B"/>
                </a:solidFill>
                <a:latin typeface="Calibri"/>
              </a:rPr>
              <a:t>vooral</a:t>
            </a:r>
            <a:r>
              <a:rPr sz="1550" dirty="0">
                <a:solidFill>
                  <a:srgbClr val="1B1B1B"/>
                </a:solidFill>
                <a:latin typeface="Calibri"/>
              </a:rPr>
              <a:t> </a:t>
            </a:r>
            <a:r>
              <a:rPr sz="1550" dirty="0" err="1">
                <a:solidFill>
                  <a:srgbClr val="1B1B1B"/>
                </a:solidFill>
                <a:latin typeface="Calibri"/>
              </a:rPr>
              <a:t>af</a:t>
            </a:r>
            <a:r>
              <a:rPr sz="1550" dirty="0">
                <a:solidFill>
                  <a:srgbClr val="1B1B1B"/>
                </a:solidFill>
                <a:latin typeface="Calibri"/>
              </a:rPr>
              <a:t> van hoe het </a:t>
            </a:r>
            <a:r>
              <a:rPr sz="1550" dirty="0" err="1">
                <a:solidFill>
                  <a:srgbClr val="1B1B1B"/>
                </a:solidFill>
                <a:latin typeface="Calibri"/>
              </a:rPr>
              <a:t>werk</a:t>
            </a:r>
            <a:r>
              <a:rPr sz="1550" dirty="0">
                <a:solidFill>
                  <a:srgbClr val="1B1B1B"/>
                </a:solidFill>
                <a:latin typeface="Calibri"/>
              </a:rPr>
              <a:t> is </a:t>
            </a:r>
            <a:r>
              <a:rPr sz="1550" dirty="0" err="1">
                <a:solidFill>
                  <a:srgbClr val="1B1B1B"/>
                </a:solidFill>
                <a:latin typeface="Calibri"/>
              </a:rPr>
              <a:t>ingericht</a:t>
            </a:r>
            <a:r>
              <a:rPr lang="en-US" sz="1550" dirty="0">
                <a:solidFill>
                  <a:srgbClr val="1B1B1B"/>
                </a:solidFill>
                <a:latin typeface="Calibri"/>
              </a:rPr>
              <a:t>.</a:t>
            </a:r>
            <a:endParaRPr lang="en-US" sz="1550" dirty="0"/>
          </a:p>
        </p:txBody>
      </p:sp>
      <p:sp>
        <p:nvSpPr>
          <p:cNvPr id="6" name="Shape 4"/>
          <p:cNvSpPr/>
          <p:nvPr/>
        </p:nvSpPr>
        <p:spPr>
          <a:xfrm>
            <a:off x="640080" y="2176272"/>
            <a:ext cx="3886200" cy="1572768"/>
          </a:xfrm>
          <a:prstGeom prst="rect">
            <a:avLst/>
          </a:prstGeom>
          <a:solidFill>
            <a:srgbClr val="F3F5F7"/>
          </a:solidFill>
          <a:ln w="12700">
            <a:solidFill>
              <a:srgbClr val="CFD7DF"/>
            </a:solidFill>
            <a:prstDash val="solid"/>
          </a:ln>
        </p:spPr>
        <p:txBody>
          <a:bodyPr/>
          <a:lstStyle/>
          <a:p>
            <a:endParaRPr/>
          </a:p>
        </p:txBody>
      </p:sp>
      <p:sp>
        <p:nvSpPr>
          <p:cNvPr id="7" name="Text 5"/>
          <p:cNvSpPr/>
          <p:nvPr/>
        </p:nvSpPr>
        <p:spPr>
          <a:xfrm>
            <a:off x="877824" y="2286000"/>
            <a:ext cx="3429000" cy="603504"/>
          </a:xfrm>
          <a:prstGeom prst="rect">
            <a:avLst/>
          </a:prstGeom>
          <a:noFill/>
          <a:ln>
            <a:noFill/>
          </a:ln>
        </p:spPr>
        <p:txBody>
          <a:bodyPr wrap="square" lIns="0" tIns="0" rIns="0" bIns="0" rtlCol="0" anchor="ctr">
            <a:noAutofit/>
          </a:bodyPr>
          <a:lstStyle/>
          <a:p>
            <a:pPr marL="0" indent="0">
              <a:spcAft>
                <a:spcPts val="0"/>
              </a:spcAft>
              <a:buNone/>
            </a:pPr>
            <a:r>
              <a:rPr sz="2800" b="1">
                <a:solidFill>
                  <a:srgbClr val="1B1B1B"/>
                </a:solidFill>
                <a:latin typeface="Georgia"/>
              </a:rPr>
              <a:t>43%</a:t>
            </a:r>
            <a:endParaRPr lang="en-US" sz="3400" dirty="0"/>
          </a:p>
        </p:txBody>
      </p:sp>
      <p:sp>
        <p:nvSpPr>
          <p:cNvPr id="8" name="Text 6"/>
          <p:cNvSpPr/>
          <p:nvPr/>
        </p:nvSpPr>
        <p:spPr>
          <a:xfrm>
            <a:off x="896112" y="2889504"/>
            <a:ext cx="3410712" cy="201168"/>
          </a:xfrm>
          <a:prstGeom prst="rect">
            <a:avLst/>
          </a:prstGeom>
          <a:noFill/>
          <a:ln>
            <a:noFill/>
          </a:ln>
        </p:spPr>
        <p:txBody>
          <a:bodyPr wrap="square" rtlCol="0" anchor="ctr">
            <a:noAutofit/>
          </a:bodyPr>
          <a:lstStyle/>
          <a:p>
            <a:pPr marL="0" indent="0">
              <a:spcAft>
                <a:spcPts val="0"/>
              </a:spcAft>
              <a:buNone/>
            </a:pPr>
            <a:r>
              <a:rPr sz="850" b="1">
                <a:solidFill>
                  <a:srgbClr val="3E4A56"/>
                </a:solidFill>
                <a:latin typeface="Calibri"/>
              </a:rPr>
              <a:t>WERKKENMERKEN</a:t>
            </a:r>
            <a:endParaRPr lang="en-US" sz="950" dirty="0"/>
          </a:p>
        </p:txBody>
      </p:sp>
      <p:sp>
        <p:nvSpPr>
          <p:cNvPr id="9" name="Text 7"/>
          <p:cNvSpPr/>
          <p:nvPr/>
        </p:nvSpPr>
        <p:spPr>
          <a:xfrm>
            <a:off x="896112" y="3090672"/>
            <a:ext cx="3392424" cy="603504"/>
          </a:xfrm>
          <a:prstGeom prst="rect">
            <a:avLst/>
          </a:prstGeom>
          <a:noFill/>
          <a:ln>
            <a:noFill/>
          </a:ln>
        </p:spPr>
        <p:txBody>
          <a:bodyPr wrap="square" rtlCol="0" anchor="t">
            <a:noAutofit/>
          </a:bodyPr>
          <a:lstStyle/>
          <a:p>
            <a:pPr marL="0" indent="0">
              <a:lnSpc>
                <a:spcPct val="105000"/>
              </a:lnSpc>
              <a:spcAft>
                <a:spcPts val="0"/>
              </a:spcAft>
              <a:buNone/>
            </a:pPr>
            <a:r>
              <a:rPr sz="900">
                <a:solidFill>
                  <a:srgbClr val="2F2F2F"/>
                </a:solidFill>
                <a:latin typeface="Calibri"/>
              </a:rPr>
              <a:t>van de verschillen in motivatie, welzijn en verloop hangt samen met het werkontwerp.</a:t>
            </a:r>
            <a:endParaRPr lang="en-US" sz="1100" dirty="0"/>
          </a:p>
        </p:txBody>
      </p:sp>
      <p:sp>
        <p:nvSpPr>
          <p:cNvPr id="10" name="Shape 8"/>
          <p:cNvSpPr/>
          <p:nvPr/>
        </p:nvSpPr>
        <p:spPr>
          <a:xfrm>
            <a:off x="4727448" y="2176272"/>
            <a:ext cx="3886200" cy="1572768"/>
          </a:xfrm>
          <a:prstGeom prst="rect">
            <a:avLst/>
          </a:prstGeom>
          <a:solidFill>
            <a:srgbClr val="F3F5F7"/>
          </a:solidFill>
          <a:ln w="12700">
            <a:solidFill>
              <a:srgbClr val="CFD7DF"/>
            </a:solidFill>
            <a:prstDash val="solid"/>
          </a:ln>
        </p:spPr>
        <p:txBody>
          <a:bodyPr/>
          <a:lstStyle/>
          <a:p>
            <a:endParaRPr/>
          </a:p>
        </p:txBody>
      </p:sp>
      <p:sp>
        <p:nvSpPr>
          <p:cNvPr id="11" name="Text 9"/>
          <p:cNvSpPr/>
          <p:nvPr/>
        </p:nvSpPr>
        <p:spPr>
          <a:xfrm>
            <a:off x="4965192" y="2286000"/>
            <a:ext cx="3429000" cy="603504"/>
          </a:xfrm>
          <a:prstGeom prst="rect">
            <a:avLst/>
          </a:prstGeom>
          <a:noFill/>
          <a:ln>
            <a:noFill/>
          </a:ln>
        </p:spPr>
        <p:txBody>
          <a:bodyPr wrap="square" lIns="0" tIns="0" rIns="0" bIns="0" rtlCol="0" anchor="ctr">
            <a:noAutofit/>
          </a:bodyPr>
          <a:lstStyle/>
          <a:p>
            <a:pPr marL="0" indent="0">
              <a:spcAft>
                <a:spcPts val="0"/>
              </a:spcAft>
              <a:buNone/>
            </a:pPr>
            <a:r>
              <a:rPr sz="2800" b="1">
                <a:solidFill>
                  <a:srgbClr val="1B1B1B"/>
                </a:solidFill>
                <a:latin typeface="Georgia"/>
              </a:rPr>
              <a:t>+24%</a:t>
            </a:r>
            <a:endParaRPr lang="en-US" sz="3400" dirty="0"/>
          </a:p>
        </p:txBody>
      </p:sp>
      <p:sp>
        <p:nvSpPr>
          <p:cNvPr id="12" name="Text 10"/>
          <p:cNvSpPr/>
          <p:nvPr/>
        </p:nvSpPr>
        <p:spPr>
          <a:xfrm>
            <a:off x="4983480" y="2889504"/>
            <a:ext cx="3410712" cy="201168"/>
          </a:xfrm>
          <a:prstGeom prst="rect">
            <a:avLst/>
          </a:prstGeom>
          <a:noFill/>
          <a:ln>
            <a:noFill/>
          </a:ln>
        </p:spPr>
        <p:txBody>
          <a:bodyPr wrap="square" rtlCol="0" anchor="ctr">
            <a:noAutofit/>
          </a:bodyPr>
          <a:lstStyle/>
          <a:p>
            <a:pPr marL="0" indent="0">
              <a:spcAft>
                <a:spcPts val="0"/>
              </a:spcAft>
              <a:buNone/>
            </a:pPr>
            <a:r>
              <a:rPr sz="850" b="1">
                <a:solidFill>
                  <a:srgbClr val="3E4A56"/>
                </a:solidFill>
                <a:latin typeface="Calibri"/>
              </a:rPr>
              <a:t>SOCIALE KANT VAN WERK</a:t>
            </a:r>
            <a:endParaRPr lang="en-US" sz="950" dirty="0"/>
          </a:p>
        </p:txBody>
      </p:sp>
      <p:sp>
        <p:nvSpPr>
          <p:cNvPr id="13" name="Text 11"/>
          <p:cNvSpPr/>
          <p:nvPr/>
        </p:nvSpPr>
        <p:spPr>
          <a:xfrm>
            <a:off x="4983480" y="3090672"/>
            <a:ext cx="3392424" cy="603504"/>
          </a:xfrm>
          <a:prstGeom prst="rect">
            <a:avLst/>
          </a:prstGeom>
          <a:noFill/>
          <a:ln>
            <a:noFill/>
          </a:ln>
        </p:spPr>
        <p:txBody>
          <a:bodyPr wrap="square" rtlCol="0" anchor="t">
            <a:noAutofit/>
          </a:bodyPr>
          <a:lstStyle/>
          <a:p>
            <a:pPr marL="0" indent="0">
              <a:lnSpc>
                <a:spcPct val="105000"/>
              </a:lnSpc>
              <a:spcAft>
                <a:spcPts val="0"/>
              </a:spcAft>
              <a:buNone/>
            </a:pPr>
            <a:r>
              <a:rPr sz="900">
                <a:solidFill>
                  <a:srgbClr val="2F2F2F"/>
                </a:solidFill>
                <a:latin typeface="Calibri"/>
              </a:rPr>
              <a:t>extra verklaring van vertrekintenties, bóvenop wat het werkontwerp zelf al verklaart.</a:t>
            </a:r>
            <a:endParaRPr lang="en-US" sz="1100" dirty="0"/>
          </a:p>
        </p:txBody>
      </p:sp>
      <p:sp>
        <p:nvSpPr>
          <p:cNvPr id="14" name="Text 12"/>
          <p:cNvSpPr/>
          <p:nvPr/>
        </p:nvSpPr>
        <p:spPr>
          <a:xfrm>
            <a:off x="640080" y="3895344"/>
            <a:ext cx="7955280" cy="566928"/>
          </a:xfrm>
          <a:prstGeom prst="rect">
            <a:avLst/>
          </a:prstGeom>
          <a:noFill/>
          <a:ln>
            <a:noFill/>
          </a:ln>
        </p:spPr>
        <p:txBody>
          <a:bodyPr wrap="square" rtlCol="0" anchor="ctr"/>
          <a:lstStyle/>
          <a:p>
            <a:pPr marL="0" indent="0">
              <a:lnSpc>
                <a:spcPct val="106000"/>
              </a:lnSpc>
              <a:buNone/>
            </a:pPr>
            <a:r>
              <a:rPr sz="1450">
                <a:solidFill>
                  <a:srgbClr val="1B1B1B"/>
                </a:solidFill>
                <a:latin typeface="Calibri"/>
              </a:rPr>
              <a:t>U stuurt hier al op via roosters, taakverdeling, leiderschap en regeldruk. Maak die sturing bewust langs de drie factoren die werken.</a:t>
            </a:r>
            <a:endParaRPr lang="en-US" sz="1450" dirty="0"/>
          </a:p>
        </p:txBody>
      </p:sp>
      <p:sp>
        <p:nvSpPr>
          <p:cNvPr id="15" name="Text 13"/>
          <p:cNvSpPr/>
          <p:nvPr/>
        </p:nvSpPr>
        <p:spPr>
          <a:xfrm>
            <a:off x="1024128" y="4572000"/>
            <a:ext cx="6355080" cy="475488"/>
          </a:xfrm>
          <a:prstGeom prst="rect">
            <a:avLst/>
          </a:prstGeom>
          <a:noFill/>
          <a:ln>
            <a:noFill/>
          </a:ln>
        </p:spPr>
        <p:txBody>
          <a:bodyPr wrap="square" rtlCol="0" anchor="ctr"/>
          <a:lstStyle/>
          <a:p>
            <a:pPr marL="0" indent="0" algn="l">
              <a:lnSpc>
                <a:spcPct val="100000"/>
              </a:lnSpc>
              <a:buNone/>
            </a:pPr>
            <a:r>
              <a:rPr sz="900" i="1">
                <a:solidFill>
                  <a:srgbClr val="5A6066"/>
                </a:solidFill>
                <a:latin typeface="Calibri"/>
              </a:rPr>
              <a:t>Bron: Humphrey, Nahrgang &amp; Morgeson (2007), Journal of Applied Psychology; meta-analyse van 259 studies.</a:t>
            </a:r>
            <a:endParaRPr lang="en-US" sz="900" dirty="0"/>
          </a:p>
        </p:txBody>
      </p:sp>
      <p:pic>
        <p:nvPicPr>
          <p:cNvPr id="16" name="Image 0" descr="assets/rug_nl_red.png"/>
          <p:cNvPicPr>
            <a:picLocks noChangeAspect="1"/>
          </p:cNvPicPr>
          <p:nvPr/>
        </p:nvPicPr>
        <p:blipFill>
          <a:blip r:embed="rId3"/>
          <a:stretch>
            <a:fillRect/>
          </a:stretch>
        </p:blipFill>
        <p:spPr>
          <a:xfrm>
            <a:off x="7562088" y="4736592"/>
            <a:ext cx="1170432" cy="274408"/>
          </a:xfrm>
          <a:prstGeom prst="rect">
            <a:avLst/>
          </a:prstGeom>
          <a:ln>
            <a:solidFill/>
          </a:ln>
        </p:spPr>
      </p:pic>
      <p:sp>
        <p:nvSpPr>
          <p:cNvPr id="17" name="Text 14"/>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06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1B1B1B"/>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1B1B1B"/>
                </a:solidFill>
                <a:latin typeface="Calibri" pitchFamily="34" charset="0"/>
                <a:ea typeface="Calibri" pitchFamily="34" charset="-122"/>
                <a:cs typeface="Calibri" pitchFamily="34" charset="-120"/>
              </a:rPr>
              <a:t>DE KERN VAN VANDAAG</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lang="en-US" sz="2800" b="1" dirty="0">
                <a:solidFill>
                  <a:srgbClr val="1B1B1B"/>
                </a:solidFill>
                <a:latin typeface="Georgia" pitchFamily="34" charset="0"/>
                <a:ea typeface="Georgia" pitchFamily="34" charset="-122"/>
                <a:cs typeface="Georgia" pitchFamily="34" charset="-120"/>
              </a:rPr>
              <a:t>Drie hefbomen die u kunt sturen</a:t>
            </a:r>
            <a:endParaRPr lang="en-US" sz="2800" dirty="0"/>
          </a:p>
        </p:txBody>
      </p:sp>
      <p:sp>
        <p:nvSpPr>
          <p:cNvPr id="5" name="Shape 3"/>
          <p:cNvSpPr/>
          <p:nvPr/>
        </p:nvSpPr>
        <p:spPr>
          <a:xfrm>
            <a:off x="640080" y="1627632"/>
            <a:ext cx="2587752" cy="2743200"/>
          </a:xfrm>
          <a:prstGeom prst="rect">
            <a:avLst/>
          </a:prstGeom>
          <a:solidFill>
            <a:srgbClr val="E6F2FA"/>
          </a:solidFill>
          <a:ln w="15875">
            <a:solidFill>
              <a:srgbClr val="0077C8"/>
            </a:solidFill>
            <a:prstDash val="solid"/>
          </a:ln>
        </p:spPr>
        <p:txBody>
          <a:bodyPr/>
          <a:lstStyle/>
          <a:p>
            <a:endParaRPr/>
          </a:p>
        </p:txBody>
      </p:sp>
      <p:sp>
        <p:nvSpPr>
          <p:cNvPr id="6" name="Shape 4"/>
          <p:cNvSpPr/>
          <p:nvPr/>
        </p:nvSpPr>
        <p:spPr>
          <a:xfrm>
            <a:off x="1522476" y="1901952"/>
            <a:ext cx="822960" cy="822960"/>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7" name="Image 0" descr="preencoded.png"/>
          <p:cNvPicPr>
            <a:picLocks noChangeAspect="1"/>
          </p:cNvPicPr>
          <p:nvPr/>
        </p:nvPicPr>
        <p:blipFill>
          <a:blip r:embed="rId3"/>
          <a:stretch>
            <a:fillRect/>
          </a:stretch>
        </p:blipFill>
        <p:spPr>
          <a:xfrm>
            <a:off x="1728216" y="2107692"/>
            <a:ext cx="411480" cy="411480"/>
          </a:xfrm>
          <a:prstGeom prst="rect">
            <a:avLst/>
          </a:prstGeom>
        </p:spPr>
      </p:pic>
      <p:sp>
        <p:nvSpPr>
          <p:cNvPr id="8" name="Text 5"/>
          <p:cNvSpPr/>
          <p:nvPr/>
        </p:nvSpPr>
        <p:spPr>
          <a:xfrm>
            <a:off x="822960" y="2852928"/>
            <a:ext cx="2221992" cy="411480"/>
          </a:xfrm>
          <a:prstGeom prst="rect">
            <a:avLst/>
          </a:prstGeom>
          <a:noFill/>
          <a:ln>
            <a:noFill/>
          </a:ln>
        </p:spPr>
        <p:txBody>
          <a:bodyPr wrap="square" rtlCol="0" anchor="ctr"/>
          <a:lstStyle/>
          <a:p>
            <a:pPr marL="0" indent="0" algn="ctr">
              <a:buNone/>
            </a:pPr>
            <a:r>
              <a:rPr lang="en-US" sz="1900" b="1" dirty="0">
                <a:solidFill>
                  <a:srgbClr val="0077C8"/>
                </a:solidFill>
                <a:latin typeface="Georgia" pitchFamily="34" charset="0"/>
                <a:ea typeface="Georgia" pitchFamily="34" charset="-122"/>
                <a:cs typeface="Georgia" pitchFamily="34" charset="-120"/>
              </a:rPr>
              <a:t>Motivatie</a:t>
            </a:r>
            <a:endParaRPr lang="en-US" sz="1900" dirty="0"/>
          </a:p>
        </p:txBody>
      </p:sp>
      <p:sp>
        <p:nvSpPr>
          <p:cNvPr id="9" name="Text 6"/>
          <p:cNvSpPr/>
          <p:nvPr/>
        </p:nvSpPr>
        <p:spPr>
          <a:xfrm>
            <a:off x="896112" y="3291840"/>
            <a:ext cx="2075688" cy="914400"/>
          </a:xfrm>
          <a:prstGeom prst="rect">
            <a:avLst/>
          </a:prstGeom>
          <a:noFill/>
          <a:ln>
            <a:noFill/>
          </a:ln>
        </p:spPr>
        <p:txBody>
          <a:bodyPr wrap="square" rtlCol="0" anchor="t"/>
          <a:lstStyle/>
          <a:p>
            <a:pPr marL="0" indent="0" algn="ctr">
              <a:lnSpc>
                <a:spcPct val="112000"/>
              </a:lnSpc>
              <a:buNone/>
            </a:pPr>
            <a:r>
              <a:rPr sz="1050">
                <a:solidFill>
                  <a:srgbClr val="1B1B1B"/>
                </a:solidFill>
                <a:latin typeface="Calibri"/>
              </a:rPr>
              <a:t>Autonomie, competentie en verbondenheid.</a:t>
            </a:r>
            <a:endParaRPr lang="en-US" sz="1250" dirty="0"/>
          </a:p>
        </p:txBody>
      </p:sp>
      <p:sp>
        <p:nvSpPr>
          <p:cNvPr id="10" name="Shape 7"/>
          <p:cNvSpPr/>
          <p:nvPr/>
        </p:nvSpPr>
        <p:spPr>
          <a:xfrm>
            <a:off x="3355848" y="1627632"/>
            <a:ext cx="2587752" cy="2743200"/>
          </a:xfrm>
          <a:prstGeom prst="rect">
            <a:avLst/>
          </a:prstGeom>
          <a:solidFill>
            <a:srgbClr val="FFF4CF"/>
          </a:solidFill>
          <a:ln w="15875">
            <a:solidFill>
              <a:srgbClr val="9C6B00"/>
            </a:solidFill>
            <a:prstDash val="solid"/>
          </a:ln>
        </p:spPr>
        <p:txBody>
          <a:bodyPr/>
          <a:lstStyle/>
          <a:p>
            <a:endParaRPr/>
          </a:p>
        </p:txBody>
      </p:sp>
      <p:sp>
        <p:nvSpPr>
          <p:cNvPr id="11" name="Shape 8"/>
          <p:cNvSpPr/>
          <p:nvPr/>
        </p:nvSpPr>
        <p:spPr>
          <a:xfrm>
            <a:off x="4238244" y="1901952"/>
            <a:ext cx="822960" cy="822960"/>
          </a:xfrm>
          <a:prstGeom prst="ellipse">
            <a:avLst/>
          </a:prstGeom>
          <a:solidFill>
            <a:srgbClr val="9C6B00"/>
          </a:solidFill>
          <a:ln/>
          <a:effectLst>
            <a:outerShdw blurRad="88900" dist="38100" dir="8100000" algn="bl" rotWithShape="0">
              <a:srgbClr val="1B1B1B">
                <a:alpha val="14000"/>
              </a:srgbClr>
            </a:outerShdw>
          </a:effectLst>
        </p:spPr>
        <p:txBody>
          <a:bodyPr/>
          <a:lstStyle/>
          <a:p>
            <a:endParaRPr/>
          </a:p>
        </p:txBody>
      </p:sp>
      <p:pic>
        <p:nvPicPr>
          <p:cNvPr id="12" name="Image 1" descr="preencoded.png"/>
          <p:cNvPicPr>
            <a:picLocks noChangeAspect="1"/>
          </p:cNvPicPr>
          <p:nvPr/>
        </p:nvPicPr>
        <p:blipFill>
          <a:blip r:embed="rId4"/>
          <a:stretch>
            <a:fillRect/>
          </a:stretch>
        </p:blipFill>
        <p:spPr>
          <a:xfrm>
            <a:off x="4443984" y="2107692"/>
            <a:ext cx="411480" cy="411480"/>
          </a:xfrm>
          <a:prstGeom prst="rect">
            <a:avLst/>
          </a:prstGeom>
        </p:spPr>
      </p:pic>
      <p:sp>
        <p:nvSpPr>
          <p:cNvPr id="13" name="Text 9"/>
          <p:cNvSpPr/>
          <p:nvPr/>
        </p:nvSpPr>
        <p:spPr>
          <a:xfrm>
            <a:off x="3538728" y="2852928"/>
            <a:ext cx="2221992" cy="411480"/>
          </a:xfrm>
          <a:prstGeom prst="rect">
            <a:avLst/>
          </a:prstGeom>
          <a:noFill/>
          <a:ln>
            <a:noFill/>
          </a:ln>
        </p:spPr>
        <p:txBody>
          <a:bodyPr wrap="square" rtlCol="0" anchor="ctr"/>
          <a:lstStyle/>
          <a:p>
            <a:pPr marL="0" indent="0" algn="ctr">
              <a:buNone/>
            </a:pPr>
            <a:r>
              <a:rPr lang="en-US" sz="1900" b="1" dirty="0">
                <a:solidFill>
                  <a:srgbClr val="9C6B00"/>
                </a:solidFill>
                <a:latin typeface="Georgia" pitchFamily="34" charset="0"/>
                <a:ea typeface="Georgia" pitchFamily="34" charset="-122"/>
                <a:cs typeface="Georgia" pitchFamily="34" charset="-120"/>
              </a:rPr>
              <a:t>Samenwerking</a:t>
            </a:r>
            <a:endParaRPr lang="en-US" sz="1900" dirty="0"/>
          </a:p>
        </p:txBody>
      </p:sp>
      <p:sp>
        <p:nvSpPr>
          <p:cNvPr id="14" name="Text 10"/>
          <p:cNvSpPr/>
          <p:nvPr/>
        </p:nvSpPr>
        <p:spPr>
          <a:xfrm>
            <a:off x="3611880" y="3291840"/>
            <a:ext cx="2075688" cy="914400"/>
          </a:xfrm>
          <a:prstGeom prst="rect">
            <a:avLst/>
          </a:prstGeom>
          <a:noFill/>
          <a:ln>
            <a:noFill/>
          </a:ln>
        </p:spPr>
        <p:txBody>
          <a:bodyPr wrap="square" rtlCol="0" anchor="t"/>
          <a:lstStyle/>
          <a:p>
            <a:pPr marL="0" indent="0" algn="ctr">
              <a:lnSpc>
                <a:spcPct val="112000"/>
              </a:lnSpc>
              <a:buNone/>
            </a:pPr>
            <a:r>
              <a:rPr sz="1050">
                <a:solidFill>
                  <a:srgbClr val="1B1B1B"/>
                </a:solidFill>
                <a:latin typeface="Calibri"/>
              </a:rPr>
              <a:t>Psychologische veiligheid, vertrouwdheid en samenwerkingslast.</a:t>
            </a:r>
            <a:endParaRPr lang="en-US" sz="1250" dirty="0"/>
          </a:p>
        </p:txBody>
      </p:sp>
      <p:sp>
        <p:nvSpPr>
          <p:cNvPr id="15" name="Shape 11"/>
          <p:cNvSpPr/>
          <p:nvPr/>
        </p:nvSpPr>
        <p:spPr>
          <a:xfrm>
            <a:off x="6071616" y="1627632"/>
            <a:ext cx="2587752" cy="2743200"/>
          </a:xfrm>
          <a:prstGeom prst="rect">
            <a:avLst/>
          </a:prstGeom>
          <a:solidFill>
            <a:srgbClr val="FBE7E7"/>
          </a:solidFill>
          <a:ln w="15875">
            <a:solidFill>
              <a:srgbClr val="CC0000"/>
            </a:solidFill>
            <a:prstDash val="solid"/>
          </a:ln>
        </p:spPr>
        <p:txBody>
          <a:bodyPr/>
          <a:lstStyle/>
          <a:p>
            <a:endParaRPr/>
          </a:p>
        </p:txBody>
      </p:sp>
      <p:sp>
        <p:nvSpPr>
          <p:cNvPr id="16" name="Shape 12"/>
          <p:cNvSpPr/>
          <p:nvPr/>
        </p:nvSpPr>
        <p:spPr>
          <a:xfrm>
            <a:off x="6954012" y="1901952"/>
            <a:ext cx="822960" cy="822960"/>
          </a:xfrm>
          <a:prstGeom prst="ellipse">
            <a:avLst/>
          </a:prstGeom>
          <a:solidFill>
            <a:srgbClr val="CC0000"/>
          </a:solidFill>
          <a:ln/>
          <a:effectLst>
            <a:outerShdw blurRad="88900" dist="38100" dir="8100000" algn="bl" rotWithShape="0">
              <a:srgbClr val="1B1B1B">
                <a:alpha val="14000"/>
              </a:srgbClr>
            </a:outerShdw>
          </a:effectLst>
        </p:spPr>
        <p:txBody>
          <a:bodyPr/>
          <a:lstStyle/>
          <a:p>
            <a:endParaRPr/>
          </a:p>
        </p:txBody>
      </p:sp>
      <p:pic>
        <p:nvPicPr>
          <p:cNvPr id="17" name="Image 2" descr="preencoded.png"/>
          <p:cNvPicPr>
            <a:picLocks noChangeAspect="1"/>
          </p:cNvPicPr>
          <p:nvPr/>
        </p:nvPicPr>
        <p:blipFill>
          <a:blip r:embed="rId5"/>
          <a:stretch>
            <a:fillRect/>
          </a:stretch>
        </p:blipFill>
        <p:spPr>
          <a:xfrm>
            <a:off x="7159752" y="2107692"/>
            <a:ext cx="411480" cy="411480"/>
          </a:xfrm>
          <a:prstGeom prst="rect">
            <a:avLst/>
          </a:prstGeom>
        </p:spPr>
      </p:pic>
      <p:sp>
        <p:nvSpPr>
          <p:cNvPr id="18" name="Text 13"/>
          <p:cNvSpPr/>
          <p:nvPr/>
        </p:nvSpPr>
        <p:spPr>
          <a:xfrm>
            <a:off x="6254496" y="2852928"/>
            <a:ext cx="2221992" cy="411480"/>
          </a:xfrm>
          <a:prstGeom prst="rect">
            <a:avLst/>
          </a:prstGeom>
          <a:noFill/>
          <a:ln>
            <a:noFill/>
          </a:ln>
        </p:spPr>
        <p:txBody>
          <a:bodyPr wrap="square" rtlCol="0" anchor="ctr"/>
          <a:lstStyle/>
          <a:p>
            <a:pPr marL="0" indent="0" algn="ctr">
              <a:buNone/>
            </a:pPr>
            <a:r>
              <a:rPr lang="en-US" sz="1900" b="1" dirty="0">
                <a:solidFill>
                  <a:srgbClr val="CC0000"/>
                </a:solidFill>
                <a:latin typeface="Georgia" pitchFamily="34" charset="0"/>
                <a:ea typeface="Georgia" pitchFamily="34" charset="-122"/>
                <a:cs typeface="Georgia" pitchFamily="34" charset="-120"/>
              </a:rPr>
              <a:t>Werkstress</a:t>
            </a:r>
            <a:endParaRPr lang="en-US" sz="1900" dirty="0"/>
          </a:p>
        </p:txBody>
      </p:sp>
      <p:sp>
        <p:nvSpPr>
          <p:cNvPr id="19" name="Text 14"/>
          <p:cNvSpPr/>
          <p:nvPr/>
        </p:nvSpPr>
        <p:spPr>
          <a:xfrm>
            <a:off x="6327648" y="3291840"/>
            <a:ext cx="2075688" cy="914400"/>
          </a:xfrm>
          <a:prstGeom prst="rect">
            <a:avLst/>
          </a:prstGeom>
          <a:noFill/>
          <a:ln>
            <a:noFill/>
          </a:ln>
        </p:spPr>
        <p:txBody>
          <a:bodyPr wrap="square" rtlCol="0" anchor="t"/>
          <a:lstStyle/>
          <a:p>
            <a:pPr marL="0" indent="0" algn="ctr">
              <a:lnSpc>
                <a:spcPct val="112000"/>
              </a:lnSpc>
              <a:buNone/>
            </a:pPr>
            <a:r>
              <a:rPr lang="en-US" sz="1250" dirty="0">
                <a:solidFill>
                  <a:srgbClr val="3A3F45"/>
                </a:solidFill>
                <a:latin typeface="Calibri" pitchFamily="34" charset="0"/>
                <a:ea typeface="Calibri" pitchFamily="34" charset="-122"/>
                <a:cs typeface="Calibri" pitchFamily="34" charset="-120"/>
              </a:rPr>
              <a:t>Welke stress motiveert, en welke stress sloopt?</a:t>
            </a:r>
            <a:endParaRPr lang="en-US" sz="1250" dirty="0"/>
          </a:p>
        </p:txBody>
      </p:sp>
      <p:pic>
        <p:nvPicPr>
          <p:cNvPr id="20" name="Image 3" descr="assets/rug_nl_red.png"/>
          <p:cNvPicPr>
            <a:picLocks noChangeAspect="1"/>
          </p:cNvPicPr>
          <p:nvPr/>
        </p:nvPicPr>
        <p:blipFill>
          <a:blip r:embed="rId6"/>
          <a:stretch>
            <a:fillRect/>
          </a:stretch>
        </p:blipFill>
        <p:spPr>
          <a:xfrm>
            <a:off x="7562088" y="4736592"/>
            <a:ext cx="1170432" cy="274408"/>
          </a:xfrm>
          <a:prstGeom prst="rect">
            <a:avLst/>
          </a:prstGeom>
        </p:spPr>
      </p:pic>
      <p:sp>
        <p:nvSpPr>
          <p:cNvPr id="21" name="Text 15"/>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08</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8395C"/>
        </a:solidFill>
        <a:effectLst/>
      </p:bgPr>
    </p:bg>
    <p:spTree>
      <p:nvGrpSpPr>
        <p:cNvPr id="1" name=""/>
        <p:cNvGrpSpPr/>
        <p:nvPr/>
      </p:nvGrpSpPr>
      <p:grpSpPr>
        <a:xfrm>
          <a:off x="0" y="0"/>
          <a:ext cx="0" cy="0"/>
          <a:chOff x="0" y="0"/>
          <a:chExt cx="0" cy="0"/>
        </a:xfrm>
      </p:grpSpPr>
      <p:pic>
        <p:nvPicPr>
          <p:cNvPr id="10" name="Picture 9" descr="motiv.jpg"/>
          <p:cNvPicPr>
            <a:picLocks noChangeAspect="1"/>
          </p:cNvPicPr>
          <p:nvPr/>
        </p:nvPicPr>
        <p:blipFill>
          <a:blip r:embed="rId3"/>
          <a:stretch>
            <a:fillRect/>
          </a:stretch>
        </p:blipFill>
        <p:spPr>
          <a:xfrm>
            <a:off x="6080760" y="0"/>
            <a:ext cx="3063240" cy="5143500"/>
          </a:xfrm>
          <a:prstGeom prst="rect">
            <a:avLst/>
          </a:prstGeom>
        </p:spPr>
      </p:pic>
      <p:sp>
        <p:nvSpPr>
          <p:cNvPr id="2" name="Shape 0"/>
          <p:cNvSpPr/>
          <p:nvPr/>
        </p:nvSpPr>
        <p:spPr>
          <a:xfrm>
            <a:off x="7223760" y="-1280160"/>
            <a:ext cx="4023360" cy="4023360"/>
          </a:xfrm>
          <a:prstGeom prst="ellipse">
            <a:avLst/>
          </a:prstGeom>
          <a:solidFill>
            <a:srgbClr val="0077C8">
              <a:alpha val="18000"/>
            </a:srgbClr>
          </a:solidFill>
          <a:ln/>
        </p:spPr>
        <p:txBody>
          <a:bodyPr/>
          <a:lstStyle/>
          <a:p>
            <a:endParaRPr/>
          </a:p>
        </p:txBody>
      </p:sp>
      <p:sp>
        <p:nvSpPr>
          <p:cNvPr id="3" name="Shape 1"/>
          <p:cNvSpPr/>
          <p:nvPr/>
        </p:nvSpPr>
        <p:spPr>
          <a:xfrm>
            <a:off x="731520" y="1600200"/>
            <a:ext cx="1188720" cy="1188720"/>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4" name="Image 0" descr="preencoded.png"/>
          <p:cNvPicPr>
            <a:picLocks noChangeAspect="1"/>
          </p:cNvPicPr>
          <p:nvPr/>
        </p:nvPicPr>
        <p:blipFill>
          <a:blip r:embed="rId4"/>
          <a:stretch>
            <a:fillRect/>
          </a:stretch>
        </p:blipFill>
        <p:spPr>
          <a:xfrm>
            <a:off x="1028700" y="1897380"/>
            <a:ext cx="594360" cy="594360"/>
          </a:xfrm>
          <a:prstGeom prst="rect">
            <a:avLst/>
          </a:prstGeom>
        </p:spPr>
      </p:pic>
      <p:sp>
        <p:nvSpPr>
          <p:cNvPr id="5" name="Text 2"/>
          <p:cNvSpPr/>
          <p:nvPr/>
        </p:nvSpPr>
        <p:spPr>
          <a:xfrm>
            <a:off x="2194560" y="1737360"/>
            <a:ext cx="5943600" cy="365760"/>
          </a:xfrm>
          <a:prstGeom prst="rect">
            <a:avLst/>
          </a:prstGeom>
          <a:noFill/>
          <a:ln>
            <a:noFill/>
          </a:ln>
        </p:spPr>
        <p:txBody>
          <a:bodyPr wrap="square" rtlCol="0" anchor="ctr"/>
          <a:lstStyle/>
          <a:p>
            <a:pPr marL="0" indent="0">
              <a:buNone/>
            </a:pPr>
            <a:r>
              <a:rPr lang="en-US" sz="1400" b="1" kern="0" spc="200" dirty="0">
                <a:solidFill>
                  <a:srgbClr val="0077C8"/>
                </a:solidFill>
                <a:latin typeface="Calibri" pitchFamily="34" charset="0"/>
                <a:ea typeface="Calibri" pitchFamily="34" charset="-122"/>
                <a:cs typeface="Calibri" pitchFamily="34" charset="-120"/>
              </a:rPr>
              <a:t>HEFBOOM 1</a:t>
            </a:r>
            <a:endParaRPr lang="en-US" sz="1400" dirty="0"/>
          </a:p>
        </p:txBody>
      </p:sp>
      <p:sp>
        <p:nvSpPr>
          <p:cNvPr id="6" name="Text 3"/>
          <p:cNvSpPr/>
          <p:nvPr/>
        </p:nvSpPr>
        <p:spPr>
          <a:xfrm>
            <a:off x="2176272" y="2121408"/>
            <a:ext cx="3474720" cy="914400"/>
          </a:xfrm>
          <a:prstGeom prst="rect">
            <a:avLst/>
          </a:prstGeom>
          <a:noFill/>
          <a:ln>
            <a:noFill/>
          </a:ln>
        </p:spPr>
        <p:txBody>
          <a:bodyPr wrap="square" lIns="0" tIns="0" rIns="0" bIns="0" rtlCol="0" anchor="ctr"/>
          <a:lstStyle/>
          <a:p>
            <a:pPr marL="0" indent="0">
              <a:buNone/>
            </a:pPr>
            <a:r>
              <a:rPr lang="en-US" sz="3800" b="1" dirty="0">
                <a:solidFill>
                  <a:srgbClr val="FFFFFF"/>
                </a:solidFill>
                <a:latin typeface="Georgia" pitchFamily="34" charset="0"/>
                <a:ea typeface="Georgia" pitchFamily="34" charset="-122"/>
                <a:cs typeface="Georgia" pitchFamily="34" charset="-120"/>
              </a:rPr>
              <a:t>Motivatie</a:t>
            </a:r>
            <a:endParaRPr lang="en-US" sz="3800" dirty="0"/>
          </a:p>
        </p:txBody>
      </p:sp>
      <p:pic>
        <p:nvPicPr>
          <p:cNvPr id="7" name="Image 1" descr="assets/rug_nl_white.png"/>
          <p:cNvPicPr>
            <a:picLocks noChangeAspect="1"/>
          </p:cNvPicPr>
          <p:nvPr/>
        </p:nvPicPr>
        <p:blipFill>
          <a:blip r:embed="rId5"/>
          <a:stretch>
            <a:fillRect/>
          </a:stretch>
        </p:blipFill>
        <p:spPr>
          <a:xfrm>
            <a:off x="7562088" y="4736592"/>
            <a:ext cx="1170432" cy="274408"/>
          </a:xfrm>
          <a:prstGeom prst="rect">
            <a:avLst/>
          </a:prstGeom>
        </p:spPr>
      </p:pic>
      <p:sp>
        <p:nvSpPr>
          <p:cNvPr id="8" name="Text 4"/>
          <p:cNvSpPr/>
          <p:nvPr/>
        </p:nvSpPr>
        <p:spPr>
          <a:xfrm>
            <a:off x="411480" y="4736592"/>
            <a:ext cx="502920" cy="274320"/>
          </a:xfrm>
          <a:prstGeom prst="rect">
            <a:avLst/>
          </a:prstGeom>
          <a:noFill/>
          <a:ln>
            <a:noFill/>
          </a:ln>
        </p:spPr>
        <p:txBody>
          <a:bodyPr wrap="square" rtlCol="0" anchor="ctr"/>
          <a:lstStyle/>
          <a:p>
            <a:pPr marL="0" indent="0">
              <a:buNone/>
            </a:pPr>
            <a:r>
              <a:rPr sz="900">
                <a:solidFill>
                  <a:srgbClr val="6E7780"/>
                </a:solidFill>
                <a:latin typeface="Calibri"/>
              </a:rPr>
              <a:t>09</a:t>
            </a:r>
            <a:endParaRPr lang="en-US" sz="900" dirty="0"/>
          </a:p>
        </p:txBody>
      </p:sp>
      <p:sp>
        <p:nvSpPr>
          <p:cNvPr id="9" name="Text 5"/>
          <p:cNvSpPr/>
          <p:nvPr/>
        </p:nvSpPr>
        <p:spPr>
          <a:xfrm>
            <a:off x="2194560" y="3063240"/>
            <a:ext cx="3566160" cy="548640"/>
          </a:xfrm>
          <a:prstGeom prst="rect">
            <a:avLst/>
          </a:prstGeom>
          <a:noFill/>
          <a:ln>
            <a:noFill/>
          </a:ln>
        </p:spPr>
        <p:txBody>
          <a:bodyPr wrap="square" rtlCol="0" anchor="ctr"/>
          <a:lstStyle/>
          <a:p>
            <a:pPr marL="0" indent="0">
              <a:buNone/>
            </a:pPr>
            <a:r>
              <a:rPr sz="1300">
                <a:solidFill>
                  <a:srgbClr val="FFFFFF"/>
                </a:solidFill>
                <a:latin typeface="Calibri"/>
              </a:rPr>
              <a:t>Werken mensen omdat ze het belangrijk vinden, of omdat het móét?</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40080" y="384048"/>
            <a:ext cx="146304" cy="146304"/>
          </a:xfrm>
          <a:prstGeom prst="ellipse">
            <a:avLst/>
          </a:prstGeom>
          <a:solidFill>
            <a:srgbClr val="0077C8"/>
          </a:solidFill>
          <a:ln/>
        </p:spPr>
        <p:txBody>
          <a:bodyPr/>
          <a:lstStyle/>
          <a:p>
            <a:endParaRPr/>
          </a:p>
        </p:txBody>
      </p:sp>
      <p:sp>
        <p:nvSpPr>
          <p:cNvPr id="3" name="Text 1"/>
          <p:cNvSpPr/>
          <p:nvPr/>
        </p:nvSpPr>
        <p:spPr>
          <a:xfrm>
            <a:off x="868680" y="310896"/>
            <a:ext cx="7589520" cy="274320"/>
          </a:xfrm>
          <a:prstGeom prst="rect">
            <a:avLst/>
          </a:prstGeom>
          <a:noFill/>
          <a:ln>
            <a:noFill/>
          </a:ln>
        </p:spPr>
        <p:txBody>
          <a:bodyPr wrap="square" rtlCol="0" anchor="ctr"/>
          <a:lstStyle/>
          <a:p>
            <a:pPr marL="0" indent="0" algn="l">
              <a:buNone/>
            </a:pPr>
            <a:r>
              <a:rPr lang="en-US" sz="1250" b="1" kern="0" spc="200" dirty="0">
                <a:solidFill>
                  <a:srgbClr val="0077C8"/>
                </a:solidFill>
                <a:latin typeface="Calibri" pitchFamily="34" charset="0"/>
                <a:ea typeface="Calibri" pitchFamily="34" charset="-122"/>
                <a:cs typeface="Calibri" pitchFamily="34" charset="-120"/>
              </a:rPr>
              <a:t>MOTIVATIE · DE WETENSCHAP</a:t>
            </a:r>
            <a:endParaRPr lang="en-US" sz="1250" dirty="0"/>
          </a:p>
        </p:txBody>
      </p:sp>
      <p:sp>
        <p:nvSpPr>
          <p:cNvPr id="4" name="Text 2"/>
          <p:cNvSpPr/>
          <p:nvPr/>
        </p:nvSpPr>
        <p:spPr>
          <a:xfrm>
            <a:off x="621792" y="566928"/>
            <a:ext cx="7955280" cy="914400"/>
          </a:xfrm>
          <a:prstGeom prst="rect">
            <a:avLst/>
          </a:prstGeom>
          <a:noFill/>
          <a:ln>
            <a:noFill/>
          </a:ln>
        </p:spPr>
        <p:txBody>
          <a:bodyPr wrap="square" lIns="0" tIns="0" rIns="0" bIns="0" rtlCol="0" anchor="ctr"/>
          <a:lstStyle/>
          <a:p>
            <a:pPr marL="0" indent="0" algn="l">
              <a:lnSpc>
                <a:spcPct val="100000"/>
              </a:lnSpc>
              <a:buNone/>
            </a:pPr>
            <a:r>
              <a:rPr lang="en-US" sz="2800" b="1" dirty="0">
                <a:solidFill>
                  <a:srgbClr val="1B1B1B"/>
                </a:solidFill>
                <a:latin typeface="Georgia" pitchFamily="34" charset="0"/>
                <a:ea typeface="Georgia" pitchFamily="34" charset="-122"/>
                <a:cs typeface="Georgia" pitchFamily="34" charset="-120"/>
              </a:rPr>
              <a:t>Mensen hebben drie dingen nodig om gemotiveerd te blijven</a:t>
            </a:r>
            <a:endParaRPr lang="en-US" sz="2800" dirty="0"/>
          </a:p>
        </p:txBody>
      </p:sp>
      <p:sp>
        <p:nvSpPr>
          <p:cNvPr id="5" name="Shape 3"/>
          <p:cNvSpPr/>
          <p:nvPr/>
        </p:nvSpPr>
        <p:spPr>
          <a:xfrm>
            <a:off x="640080" y="1645920"/>
            <a:ext cx="2587752" cy="2194560"/>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6" name="Shape 4"/>
          <p:cNvSpPr/>
          <p:nvPr/>
        </p:nvSpPr>
        <p:spPr>
          <a:xfrm>
            <a:off x="896112" y="1865376"/>
            <a:ext cx="676656" cy="676656"/>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7" name="Image 0" descr="preencoded.png"/>
          <p:cNvPicPr>
            <a:picLocks noChangeAspect="1"/>
          </p:cNvPicPr>
          <p:nvPr/>
        </p:nvPicPr>
        <p:blipFill>
          <a:blip r:embed="rId3"/>
          <a:stretch>
            <a:fillRect/>
          </a:stretch>
        </p:blipFill>
        <p:spPr>
          <a:xfrm>
            <a:off x="1065276" y="2034540"/>
            <a:ext cx="338328" cy="338328"/>
          </a:xfrm>
          <a:prstGeom prst="rect">
            <a:avLst/>
          </a:prstGeom>
        </p:spPr>
      </p:pic>
      <p:sp>
        <p:nvSpPr>
          <p:cNvPr id="8" name="Text 5"/>
          <p:cNvSpPr/>
          <p:nvPr/>
        </p:nvSpPr>
        <p:spPr>
          <a:xfrm>
            <a:off x="877824" y="2633472"/>
            <a:ext cx="2130552" cy="365760"/>
          </a:xfrm>
          <a:prstGeom prst="rect">
            <a:avLst/>
          </a:prstGeom>
          <a:noFill/>
          <a:ln>
            <a:noFill/>
          </a:ln>
        </p:spPr>
        <p:txBody>
          <a:bodyPr wrap="square" rtlCol="0" anchor="ctr"/>
          <a:lstStyle/>
          <a:p>
            <a:pPr marL="0" indent="0">
              <a:buNone/>
            </a:pPr>
            <a:r>
              <a:rPr lang="en-US" sz="1700" b="1" dirty="0">
                <a:solidFill>
                  <a:srgbClr val="0077C8"/>
                </a:solidFill>
                <a:latin typeface="Georgia" pitchFamily="34" charset="0"/>
                <a:ea typeface="Georgia" pitchFamily="34" charset="-122"/>
                <a:cs typeface="Georgia" pitchFamily="34" charset="-120"/>
              </a:rPr>
              <a:t>Autonomie</a:t>
            </a:r>
            <a:endParaRPr lang="en-US" sz="1700" dirty="0"/>
          </a:p>
        </p:txBody>
      </p:sp>
      <p:sp>
        <p:nvSpPr>
          <p:cNvPr id="9" name="Text 6"/>
          <p:cNvSpPr/>
          <p:nvPr/>
        </p:nvSpPr>
        <p:spPr>
          <a:xfrm>
            <a:off x="877824" y="3035808"/>
            <a:ext cx="2130552" cy="777240"/>
          </a:xfrm>
          <a:prstGeom prst="rect">
            <a:avLst/>
          </a:prstGeom>
          <a:noFill/>
          <a:ln>
            <a:noFill/>
          </a:ln>
        </p:spPr>
        <p:txBody>
          <a:bodyPr wrap="square" rtlCol="0" anchor="t"/>
          <a:lstStyle/>
          <a:p>
            <a:pPr marL="0" indent="0">
              <a:lnSpc>
                <a:spcPct val="110000"/>
              </a:lnSpc>
              <a:buNone/>
            </a:pPr>
            <a:r>
              <a:rPr lang="en-US" sz="1250" dirty="0">
                <a:solidFill>
                  <a:srgbClr val="3A3F45"/>
                </a:solidFill>
                <a:latin typeface="Calibri" pitchFamily="34" charset="0"/>
                <a:ea typeface="Calibri" pitchFamily="34" charset="-122"/>
                <a:cs typeface="Calibri" pitchFamily="34" charset="-120"/>
              </a:rPr>
              <a:t>Eigen regie en betekenisvolle keuzes in het werk.</a:t>
            </a:r>
            <a:endParaRPr lang="en-US" sz="1250" dirty="0"/>
          </a:p>
        </p:txBody>
      </p:sp>
      <p:sp>
        <p:nvSpPr>
          <p:cNvPr id="10" name="Shape 7"/>
          <p:cNvSpPr/>
          <p:nvPr/>
        </p:nvSpPr>
        <p:spPr>
          <a:xfrm>
            <a:off x="3355848" y="1645920"/>
            <a:ext cx="2587752" cy="2194560"/>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11" name="Shape 8"/>
          <p:cNvSpPr/>
          <p:nvPr/>
        </p:nvSpPr>
        <p:spPr>
          <a:xfrm>
            <a:off x="3611880" y="1865376"/>
            <a:ext cx="676656" cy="676656"/>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12" name="Image 1" descr="preencoded.png"/>
          <p:cNvPicPr>
            <a:picLocks noChangeAspect="1"/>
          </p:cNvPicPr>
          <p:nvPr/>
        </p:nvPicPr>
        <p:blipFill>
          <a:blip r:embed="rId4"/>
          <a:stretch>
            <a:fillRect/>
          </a:stretch>
        </p:blipFill>
        <p:spPr>
          <a:xfrm>
            <a:off x="3781044" y="2034540"/>
            <a:ext cx="338328" cy="338328"/>
          </a:xfrm>
          <a:prstGeom prst="rect">
            <a:avLst/>
          </a:prstGeom>
        </p:spPr>
      </p:pic>
      <p:sp>
        <p:nvSpPr>
          <p:cNvPr id="13" name="Text 9"/>
          <p:cNvSpPr/>
          <p:nvPr/>
        </p:nvSpPr>
        <p:spPr>
          <a:xfrm>
            <a:off x="3593592" y="2633472"/>
            <a:ext cx="2130552" cy="365760"/>
          </a:xfrm>
          <a:prstGeom prst="rect">
            <a:avLst/>
          </a:prstGeom>
          <a:noFill/>
          <a:ln>
            <a:noFill/>
          </a:ln>
        </p:spPr>
        <p:txBody>
          <a:bodyPr wrap="square" rtlCol="0" anchor="ctr"/>
          <a:lstStyle/>
          <a:p>
            <a:pPr marL="0" indent="0">
              <a:buNone/>
            </a:pPr>
            <a:r>
              <a:rPr lang="en-US" sz="1700" b="1" dirty="0">
                <a:solidFill>
                  <a:srgbClr val="0077C8"/>
                </a:solidFill>
                <a:latin typeface="Georgia" pitchFamily="34" charset="0"/>
                <a:ea typeface="Georgia" pitchFamily="34" charset="-122"/>
                <a:cs typeface="Georgia" pitchFamily="34" charset="-120"/>
              </a:rPr>
              <a:t>Competentie</a:t>
            </a:r>
            <a:endParaRPr lang="en-US" sz="1700" dirty="0"/>
          </a:p>
        </p:txBody>
      </p:sp>
      <p:sp>
        <p:nvSpPr>
          <p:cNvPr id="14" name="Text 10"/>
          <p:cNvSpPr/>
          <p:nvPr/>
        </p:nvSpPr>
        <p:spPr>
          <a:xfrm>
            <a:off x="3593592" y="3035808"/>
            <a:ext cx="2130552" cy="777240"/>
          </a:xfrm>
          <a:prstGeom prst="rect">
            <a:avLst/>
          </a:prstGeom>
          <a:noFill/>
          <a:ln>
            <a:noFill/>
          </a:ln>
        </p:spPr>
        <p:txBody>
          <a:bodyPr wrap="square" rtlCol="0" anchor="t"/>
          <a:lstStyle/>
          <a:p>
            <a:pPr marL="0" indent="0">
              <a:lnSpc>
                <a:spcPct val="110000"/>
              </a:lnSpc>
              <a:buNone/>
            </a:pPr>
            <a:r>
              <a:rPr lang="en-US" sz="1250" dirty="0">
                <a:solidFill>
                  <a:srgbClr val="3A3F45"/>
                </a:solidFill>
                <a:latin typeface="Calibri" pitchFamily="34" charset="0"/>
                <a:ea typeface="Calibri" pitchFamily="34" charset="-122"/>
                <a:cs typeface="Calibri" pitchFamily="34" charset="-120"/>
              </a:rPr>
              <a:t>Het gevoel dat je goed bent in je werk en groeit.</a:t>
            </a:r>
            <a:endParaRPr lang="en-US" sz="1250" dirty="0"/>
          </a:p>
        </p:txBody>
      </p:sp>
      <p:sp>
        <p:nvSpPr>
          <p:cNvPr id="15" name="Shape 11"/>
          <p:cNvSpPr/>
          <p:nvPr/>
        </p:nvSpPr>
        <p:spPr>
          <a:xfrm>
            <a:off x="6071616" y="1645920"/>
            <a:ext cx="2587752" cy="2194560"/>
          </a:xfrm>
          <a:prstGeom prst="rect">
            <a:avLst/>
          </a:prstGeom>
          <a:solidFill>
            <a:srgbClr val="FFFFFF"/>
          </a:solidFill>
          <a:ln w="12700">
            <a:solidFill>
              <a:srgbClr val="E3E7EB"/>
            </a:solidFill>
            <a:prstDash val="solid"/>
          </a:ln>
          <a:effectLst>
            <a:outerShdw blurRad="88900" dist="38100" dir="8100000" algn="bl" rotWithShape="0">
              <a:srgbClr val="1B1B1B">
                <a:alpha val="14000"/>
              </a:srgbClr>
            </a:outerShdw>
          </a:effectLst>
        </p:spPr>
        <p:txBody>
          <a:bodyPr/>
          <a:lstStyle/>
          <a:p>
            <a:endParaRPr/>
          </a:p>
        </p:txBody>
      </p:sp>
      <p:sp>
        <p:nvSpPr>
          <p:cNvPr id="16" name="Shape 12"/>
          <p:cNvSpPr/>
          <p:nvPr/>
        </p:nvSpPr>
        <p:spPr>
          <a:xfrm>
            <a:off x="6327648" y="1865376"/>
            <a:ext cx="676656" cy="676656"/>
          </a:xfrm>
          <a:prstGeom prst="ellipse">
            <a:avLst/>
          </a:prstGeom>
          <a:solidFill>
            <a:srgbClr val="0077C8"/>
          </a:solidFill>
          <a:ln/>
          <a:effectLst>
            <a:outerShdw blurRad="88900" dist="38100" dir="8100000" algn="bl" rotWithShape="0">
              <a:srgbClr val="1B1B1B">
                <a:alpha val="14000"/>
              </a:srgbClr>
            </a:outerShdw>
          </a:effectLst>
        </p:spPr>
        <p:txBody>
          <a:bodyPr/>
          <a:lstStyle/>
          <a:p>
            <a:endParaRPr/>
          </a:p>
        </p:txBody>
      </p:sp>
      <p:pic>
        <p:nvPicPr>
          <p:cNvPr id="17" name="Image 2" descr="preencoded.png"/>
          <p:cNvPicPr>
            <a:picLocks noChangeAspect="1"/>
          </p:cNvPicPr>
          <p:nvPr/>
        </p:nvPicPr>
        <p:blipFill>
          <a:blip r:embed="rId5"/>
          <a:stretch>
            <a:fillRect/>
          </a:stretch>
        </p:blipFill>
        <p:spPr>
          <a:xfrm>
            <a:off x="6496812" y="2034540"/>
            <a:ext cx="338328" cy="338328"/>
          </a:xfrm>
          <a:prstGeom prst="rect">
            <a:avLst/>
          </a:prstGeom>
        </p:spPr>
      </p:pic>
      <p:sp>
        <p:nvSpPr>
          <p:cNvPr id="18" name="Text 13"/>
          <p:cNvSpPr/>
          <p:nvPr/>
        </p:nvSpPr>
        <p:spPr>
          <a:xfrm>
            <a:off x="6309360" y="2633472"/>
            <a:ext cx="2130552" cy="365760"/>
          </a:xfrm>
          <a:prstGeom prst="rect">
            <a:avLst/>
          </a:prstGeom>
          <a:noFill/>
          <a:ln>
            <a:noFill/>
          </a:ln>
        </p:spPr>
        <p:txBody>
          <a:bodyPr wrap="square" rtlCol="0" anchor="ctr"/>
          <a:lstStyle/>
          <a:p>
            <a:pPr marL="0" indent="0">
              <a:buNone/>
            </a:pPr>
            <a:r>
              <a:rPr lang="en-US" sz="1700" b="1" dirty="0">
                <a:solidFill>
                  <a:srgbClr val="0077C8"/>
                </a:solidFill>
                <a:latin typeface="Georgia" pitchFamily="34" charset="0"/>
                <a:ea typeface="Georgia" pitchFamily="34" charset="-122"/>
                <a:cs typeface="Georgia" pitchFamily="34" charset="-120"/>
              </a:rPr>
              <a:t>Verbondenheid</a:t>
            </a:r>
            <a:endParaRPr lang="en-US" sz="1700" dirty="0"/>
          </a:p>
        </p:txBody>
      </p:sp>
      <p:sp>
        <p:nvSpPr>
          <p:cNvPr id="19" name="Text 14"/>
          <p:cNvSpPr/>
          <p:nvPr/>
        </p:nvSpPr>
        <p:spPr>
          <a:xfrm>
            <a:off x="6309360" y="3035808"/>
            <a:ext cx="2130552" cy="777240"/>
          </a:xfrm>
          <a:prstGeom prst="rect">
            <a:avLst/>
          </a:prstGeom>
          <a:noFill/>
          <a:ln>
            <a:noFill/>
          </a:ln>
        </p:spPr>
        <p:txBody>
          <a:bodyPr wrap="square" rtlCol="0" anchor="t"/>
          <a:lstStyle/>
          <a:p>
            <a:pPr marL="0" indent="0">
              <a:lnSpc>
                <a:spcPct val="110000"/>
              </a:lnSpc>
              <a:buNone/>
            </a:pPr>
            <a:r>
              <a:rPr lang="en-US" sz="1250" dirty="0">
                <a:solidFill>
                  <a:srgbClr val="3A3F45"/>
                </a:solidFill>
                <a:latin typeface="Calibri" pitchFamily="34" charset="0"/>
                <a:ea typeface="Calibri" pitchFamily="34" charset="-122"/>
                <a:cs typeface="Calibri" pitchFamily="34" charset="-120"/>
              </a:rPr>
              <a:t>Echt contact met collega’s en met cliënten.</a:t>
            </a:r>
            <a:endParaRPr lang="en-US" sz="1250" dirty="0"/>
          </a:p>
        </p:txBody>
      </p:sp>
      <p:sp>
        <p:nvSpPr>
          <p:cNvPr id="20" name="Shape 15"/>
          <p:cNvSpPr/>
          <p:nvPr/>
        </p:nvSpPr>
        <p:spPr>
          <a:xfrm>
            <a:off x="640080" y="3950208"/>
            <a:ext cx="7973568" cy="566928"/>
          </a:xfrm>
          <a:prstGeom prst="rect">
            <a:avLst/>
          </a:prstGeom>
          <a:solidFill>
            <a:srgbClr val="E6F2FA"/>
          </a:solidFill>
          <a:ln w="12700">
            <a:solidFill>
              <a:srgbClr val="0077C8"/>
            </a:solidFill>
            <a:prstDash val="solid"/>
          </a:ln>
        </p:spPr>
        <p:txBody>
          <a:bodyPr/>
          <a:lstStyle/>
          <a:p>
            <a:endParaRPr/>
          </a:p>
        </p:txBody>
      </p:sp>
      <p:sp>
        <p:nvSpPr>
          <p:cNvPr id="21" name="Text 16"/>
          <p:cNvSpPr/>
          <p:nvPr/>
        </p:nvSpPr>
        <p:spPr>
          <a:xfrm>
            <a:off x="868680" y="3950208"/>
            <a:ext cx="7543800" cy="566928"/>
          </a:xfrm>
          <a:prstGeom prst="rect">
            <a:avLst/>
          </a:prstGeom>
          <a:noFill/>
          <a:ln>
            <a:noFill/>
          </a:ln>
        </p:spPr>
        <p:txBody>
          <a:bodyPr wrap="square" rtlCol="0" anchor="ctr"/>
          <a:lstStyle/>
          <a:p>
            <a:pPr marL="0" indent="0">
              <a:buNone/>
            </a:pPr>
            <a:r>
              <a:rPr lang="en-US" sz="1250" dirty="0">
                <a:solidFill>
                  <a:srgbClr val="1B1B1B"/>
                </a:solidFill>
                <a:latin typeface="Calibri" pitchFamily="34" charset="0"/>
                <a:ea typeface="Calibri" pitchFamily="34" charset="-122"/>
                <a:cs typeface="Calibri" pitchFamily="34" charset="-120"/>
              </a:rPr>
              <a:t>Hoe een functie is ontworpen (autonomie, variatie, betekenis, feedback) verklaart gemiddeld </a:t>
            </a:r>
            <a:r>
              <a:rPr lang="en-US" sz="1250" b="1" dirty="0">
                <a:solidFill>
                  <a:srgbClr val="0077C8"/>
                </a:solidFill>
                <a:latin typeface="Calibri" pitchFamily="34" charset="0"/>
                <a:ea typeface="Calibri" pitchFamily="34" charset="-122"/>
                <a:cs typeface="Calibri" pitchFamily="34" charset="-120"/>
              </a:rPr>
              <a:t>ongeveer de helft</a:t>
            </a:r>
            <a:r>
              <a:rPr lang="en-US" sz="1250" dirty="0">
                <a:solidFill>
                  <a:srgbClr val="1B1B1B"/>
                </a:solidFill>
                <a:latin typeface="Calibri" pitchFamily="34" charset="0"/>
                <a:ea typeface="Calibri" pitchFamily="34" charset="-122"/>
                <a:cs typeface="Calibri" pitchFamily="34" charset="-120"/>
              </a:rPr>
              <a:t> van de </a:t>
            </a:r>
            <a:r>
              <a:rPr lang="en-US" sz="1250" dirty="0" err="1">
                <a:solidFill>
                  <a:srgbClr val="1B1B1B"/>
                </a:solidFill>
                <a:latin typeface="Calibri" pitchFamily="34" charset="0"/>
                <a:ea typeface="Calibri" pitchFamily="34" charset="-122"/>
                <a:cs typeface="Calibri" pitchFamily="34" charset="-120"/>
              </a:rPr>
              <a:t>motivatie</a:t>
            </a:r>
            <a:r>
              <a:rPr lang="en-US" sz="1250" dirty="0">
                <a:solidFill>
                  <a:srgbClr val="1B1B1B"/>
                </a:solidFill>
                <a:latin typeface="Calibri" pitchFamily="34" charset="0"/>
                <a:ea typeface="Calibri" pitchFamily="34" charset="-122"/>
                <a:cs typeface="Calibri" pitchFamily="34" charset="-120"/>
              </a:rPr>
              <a:t>.</a:t>
            </a:r>
            <a:endParaRPr lang="en-US" sz="1250" dirty="0"/>
          </a:p>
        </p:txBody>
      </p:sp>
      <p:sp>
        <p:nvSpPr>
          <p:cNvPr id="22" name="Text 17"/>
          <p:cNvSpPr/>
          <p:nvPr/>
        </p:nvSpPr>
        <p:spPr>
          <a:xfrm>
            <a:off x="1024128" y="4572000"/>
            <a:ext cx="6355080" cy="475488"/>
          </a:xfrm>
          <a:prstGeom prst="rect">
            <a:avLst/>
          </a:prstGeom>
          <a:noFill/>
          <a:ln>
            <a:noFill/>
          </a:ln>
        </p:spPr>
        <p:txBody>
          <a:bodyPr wrap="square" rtlCol="0" anchor="ctr"/>
          <a:lstStyle/>
          <a:p>
            <a:pPr marL="0" indent="0" algn="l">
              <a:lnSpc>
                <a:spcPct val="100000"/>
              </a:lnSpc>
              <a:buNone/>
            </a:pPr>
            <a:r>
              <a:rPr lang="en-US" sz="900" i="1" dirty="0">
                <a:solidFill>
                  <a:srgbClr val="5A6066"/>
                </a:solidFill>
                <a:latin typeface="Calibri" pitchFamily="34" charset="0"/>
                <a:ea typeface="Calibri" pitchFamily="34" charset="-122"/>
                <a:cs typeface="Calibri" pitchFamily="34" charset="-120"/>
              </a:rPr>
              <a:t>Bron: Deci &amp; Ryan (2000), Psychological Inquiry · Deci, Olafsen &amp; Ryan (2017), Annual Review of OP/OB · Hackman &amp; Oldham (1976).</a:t>
            </a:r>
            <a:endParaRPr lang="en-US" sz="900" dirty="0"/>
          </a:p>
        </p:txBody>
      </p:sp>
      <p:pic>
        <p:nvPicPr>
          <p:cNvPr id="23" name="Image 3" descr="assets/rug_nl_red.png"/>
          <p:cNvPicPr>
            <a:picLocks noChangeAspect="1"/>
          </p:cNvPicPr>
          <p:nvPr/>
        </p:nvPicPr>
        <p:blipFill>
          <a:blip r:embed="rId6"/>
          <a:stretch>
            <a:fillRect/>
          </a:stretch>
        </p:blipFill>
        <p:spPr>
          <a:xfrm>
            <a:off x="7562088" y="4736592"/>
            <a:ext cx="1170432" cy="274408"/>
          </a:xfrm>
          <a:prstGeom prst="rect">
            <a:avLst/>
          </a:prstGeom>
        </p:spPr>
      </p:pic>
      <p:sp>
        <p:nvSpPr>
          <p:cNvPr id="24" name="Text 18"/>
          <p:cNvSpPr/>
          <p:nvPr/>
        </p:nvSpPr>
        <p:spPr>
          <a:xfrm>
            <a:off x="411480" y="4736592"/>
            <a:ext cx="502920" cy="274320"/>
          </a:xfrm>
          <a:prstGeom prst="rect">
            <a:avLst/>
          </a:prstGeom>
          <a:noFill/>
          <a:ln>
            <a:noFill/>
          </a:ln>
        </p:spPr>
        <p:txBody>
          <a:bodyPr wrap="square" rtlCol="0" anchor="ctr"/>
          <a:lstStyle/>
          <a:p>
            <a:pPr marL="0" indent="0" algn="l">
              <a:buNone/>
            </a:pPr>
            <a:r>
              <a:rPr sz="900">
                <a:solidFill>
                  <a:srgbClr val="6E7780"/>
                </a:solidFill>
                <a:latin typeface="Calibri"/>
              </a:rPr>
              <a:t>10</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3198</Words>
  <Application>Microsoft Office PowerPoint</Application>
  <PresentationFormat>On-screen Show (16:9)</PresentationFormat>
  <Paragraphs>303</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Rijksuniversiteit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Duurzame inzetbaarheid: drie succesfactoren</dc:title>
  <dc:subject>Zorgvisie congres 2026: Oplossingen voor de krappe arbeidsmarkt</dc:subject>
  <dc:creator>Joost van de Brake</dc:creator>
  <cp:lastModifiedBy>H.J. van de Brake</cp:lastModifiedBy>
  <cp:revision>10</cp:revision>
  <dcterms:created xsi:type="dcterms:W3CDTF">2026-05-28T13:41:22Z</dcterms:created>
  <dcterms:modified xsi:type="dcterms:W3CDTF">2026-06-10T08:28:40Z</dcterms:modified>
</cp:coreProperties>
</file>